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2"/>
  </p:notesMasterIdLst>
  <p:sldIdLst>
    <p:sldId id="256" r:id="rId2"/>
    <p:sldId id="257" r:id="rId3"/>
    <p:sldId id="260" r:id="rId4"/>
    <p:sldId id="259" r:id="rId5"/>
    <p:sldId id="258" r:id="rId6"/>
    <p:sldId id="261" r:id="rId7"/>
    <p:sldId id="262" r:id="rId8"/>
    <p:sldId id="301" r:id="rId9"/>
    <p:sldId id="300" r:id="rId10"/>
    <p:sldId id="263" r:id="rId11"/>
    <p:sldId id="264" r:id="rId12"/>
    <p:sldId id="266" r:id="rId13"/>
    <p:sldId id="265" r:id="rId14"/>
    <p:sldId id="272" r:id="rId15"/>
    <p:sldId id="267" r:id="rId16"/>
    <p:sldId id="268" r:id="rId17"/>
    <p:sldId id="270" r:id="rId18"/>
    <p:sldId id="271" r:id="rId19"/>
    <p:sldId id="276" r:id="rId20"/>
    <p:sldId id="277" r:id="rId21"/>
    <p:sldId id="278" r:id="rId22"/>
    <p:sldId id="274" r:id="rId23"/>
    <p:sldId id="280" r:id="rId24"/>
    <p:sldId id="273" r:id="rId25"/>
    <p:sldId id="279" r:id="rId26"/>
    <p:sldId id="283" r:id="rId27"/>
    <p:sldId id="275" r:id="rId28"/>
    <p:sldId id="281" r:id="rId29"/>
    <p:sldId id="285" r:id="rId30"/>
    <p:sldId id="282" r:id="rId31"/>
    <p:sldId id="287" r:id="rId32"/>
    <p:sldId id="286" r:id="rId33"/>
    <p:sldId id="302" r:id="rId34"/>
    <p:sldId id="303" r:id="rId35"/>
    <p:sldId id="304" r:id="rId36"/>
    <p:sldId id="305" r:id="rId37"/>
    <p:sldId id="284" r:id="rId38"/>
    <p:sldId id="289" r:id="rId39"/>
    <p:sldId id="288" r:id="rId40"/>
    <p:sldId id="290" r:id="rId41"/>
    <p:sldId id="307" r:id="rId42"/>
    <p:sldId id="306" r:id="rId43"/>
    <p:sldId id="309" r:id="rId44"/>
    <p:sldId id="310" r:id="rId45"/>
    <p:sldId id="311" r:id="rId46"/>
    <p:sldId id="308" r:id="rId47"/>
    <p:sldId id="296" r:id="rId48"/>
    <p:sldId id="312" r:id="rId49"/>
    <p:sldId id="316" r:id="rId50"/>
    <p:sldId id="315" r:id="rId51"/>
    <p:sldId id="317" r:id="rId52"/>
    <p:sldId id="318" r:id="rId53"/>
    <p:sldId id="328" r:id="rId54"/>
    <p:sldId id="321" r:id="rId55"/>
    <p:sldId id="322" r:id="rId56"/>
    <p:sldId id="323" r:id="rId57"/>
    <p:sldId id="324" r:id="rId58"/>
    <p:sldId id="325" r:id="rId59"/>
    <p:sldId id="326" r:id="rId60"/>
    <p:sldId id="32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5F30FD-CD73-4527-B49B-93DDBF4CBDBB}" type="datetimeFigureOut">
              <a:rPr lang="en-US" smtClean="0"/>
              <a:pPr/>
              <a:t>6/14/2017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CA156F-B158-479D-8F50-DDD98CADF8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6FC6E8-EB66-4EEB-B3A8-7086CAFD9809}" type="datetime1">
              <a:rPr lang="en-US" smtClean="0"/>
              <a:pPr/>
              <a:t>6/14/2017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5B681C9-8D19-432B-97F2-B77BBAC61B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1E0179-A957-461D-8B27-9B1166EF0E8E}" type="datetime1">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5A7B8C-67F6-4776-860D-010C1F848473}" type="datetime1">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25C437-5E40-4E4B-8A5A-6DD30559360D}" type="datetime1">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A3122C-32BF-4074-8706-723EE063CBE6}" type="datetime1">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681C9-8D19-432B-97F2-B77BBAC61B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38739C-ED2C-415A-B0B1-7E543756BC02}" type="datetime1">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E747BF-C808-4087-9FD4-3C3422849D64}" type="datetime1">
              <a:rPr lang="en-US" smtClean="0"/>
              <a:pPr/>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977026-0520-49D2-BE16-62EF47E21861}" type="datetime1">
              <a:rPr lang="en-US" smtClean="0"/>
              <a:pPr/>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9576E-13AF-4832-85DF-6B06620C55A5}" type="datetime1">
              <a:rPr lang="en-US" smtClean="0"/>
              <a:pPr/>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028F25-3DFE-4B12-B73F-7D75E25D63DF}" type="datetime1">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681C9-8D19-432B-97F2-B77BBAC61B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8DA2C9-2740-4710-A28E-1C177862F86B}" type="datetime1">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5B681C9-8D19-432B-97F2-B77BBAC61B0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774064-73C2-4E04-A27C-C872F6A8ABAB}" type="datetime1">
              <a:rPr lang="en-US" smtClean="0"/>
              <a:pPr/>
              <a:t>6/14/2017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B681C9-8D19-432B-97F2-B77BBAC61B0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1.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1.xml"/><Relationship Id="rId4" Type="http://schemas.openxmlformats.org/officeDocument/2006/relationships/image" Target="../media/image87.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pic>
        <p:nvPicPr>
          <p:cNvPr id="1028" name="Picture 4"/>
          <p:cNvPicPr>
            <a:picLocks noChangeAspect="1" noChangeArrowheads="1"/>
          </p:cNvPicPr>
          <p:nvPr/>
        </p:nvPicPr>
        <p:blipFill>
          <a:blip r:embed="rId2"/>
          <a:srcRect/>
          <a:stretch>
            <a:fillRect/>
          </a:stretch>
        </p:blipFill>
        <p:spPr bwMode="auto">
          <a:xfrm>
            <a:off x="0" y="1196975"/>
            <a:ext cx="9144000" cy="4638390"/>
          </a:xfrm>
          <a:prstGeom prst="rect">
            <a:avLst/>
          </a:prstGeom>
          <a:noFill/>
          <a:ln w="9525">
            <a:noFill/>
            <a:miter lim="800000"/>
            <a:headEnd/>
            <a:tailEnd/>
          </a:ln>
          <a:effectLst/>
        </p:spPr>
      </p:pic>
      <p:sp>
        <p:nvSpPr>
          <p:cNvPr id="4" name="Title 1"/>
          <p:cNvSpPr txBox="1">
            <a:spLocks/>
          </p:cNvSpPr>
          <p:nvPr/>
        </p:nvSpPr>
        <p:spPr>
          <a:xfrm>
            <a:off x="152400" y="6096000"/>
            <a:ext cx="4572000" cy="533400"/>
          </a:xfrm>
          <a:prstGeom prst="rect">
            <a:avLst/>
          </a:prstGeom>
          <a:noFill/>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600" b="1" dirty="0" smtClean="0">
                <a:solidFill>
                  <a:schemeClr val="bg1"/>
                </a:solidFill>
                <a:effectLst>
                  <a:outerShdw blurRad="38100" dist="25400" dir="5400000" algn="tl" rotWithShape="0">
                    <a:srgbClr val="000000">
                      <a:alpha val="43000"/>
                    </a:srgbClr>
                  </a:outerShdw>
                </a:effectLst>
                <a:latin typeface="+mj-lt"/>
                <a:ea typeface="+mj-ea"/>
                <a:cs typeface="+mj-cs"/>
              </a:rPr>
              <a:t>Presented by: </a:t>
            </a:r>
            <a:r>
              <a:rPr kumimoji="0" lang="en-US" sz="26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Rich</a:t>
            </a:r>
            <a:r>
              <a:rPr kumimoji="0" lang="en-US" sz="2600" b="1" i="0" u="none" strike="noStrike" kern="1200" cap="none" spc="0" normalizeH="0" noProof="0" dirty="0" smtClean="0">
                <a:ln>
                  <a:noFill/>
                </a:ln>
                <a:solidFill>
                  <a:schemeClr val="bg1"/>
                </a:solidFill>
                <a:effectLst>
                  <a:outerShdw blurRad="38100" dist="25400" dir="5400000" algn="tl" rotWithShape="0">
                    <a:srgbClr val="000000">
                      <a:alpha val="43000"/>
                    </a:srgbClr>
                  </a:outerShdw>
                </a:effectLst>
                <a:uLnTx/>
                <a:uFillTx/>
                <a:latin typeface="+mj-lt"/>
                <a:ea typeface="+mj-ea"/>
                <a:cs typeface="+mj-cs"/>
              </a:rPr>
              <a:t> Lawlor - NCST</a:t>
            </a:r>
            <a:endParaRPr lang="en-US" sz="26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a:t>
            </a:fld>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10</a:t>
            </a:fld>
            <a:endParaRPr lang="en-US" sz="2800" dirty="0">
              <a:solidFill>
                <a:schemeClr val="bg1"/>
              </a:solidFill>
            </a:endParaRPr>
          </a:p>
        </p:txBody>
      </p:sp>
      <p:grpSp>
        <p:nvGrpSpPr>
          <p:cNvPr id="13" name="Group 12"/>
          <p:cNvGrpSpPr/>
          <p:nvPr/>
        </p:nvGrpSpPr>
        <p:grpSpPr>
          <a:xfrm>
            <a:off x="152400" y="1066800"/>
            <a:ext cx="8991600" cy="4876800"/>
            <a:chOff x="152400" y="838200"/>
            <a:chExt cx="8991600" cy="4876800"/>
          </a:xfrm>
        </p:grpSpPr>
        <p:sp>
          <p:nvSpPr>
            <p:cNvPr id="4" name="Title 1"/>
            <p:cNvSpPr txBox="1">
              <a:spLocks/>
            </p:cNvSpPr>
            <p:nvPr/>
          </p:nvSpPr>
          <p:spPr>
            <a:xfrm>
              <a:off x="152400" y="838200"/>
              <a:ext cx="2971800" cy="44196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Now the FUN begins!!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In the new database, navigate to the ‘File’ selection of the MM toolbar and select ‘Purge’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Be sure you are in the new database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Check the title!!</a:t>
              </a:r>
            </a:p>
          </p:txBody>
        </p:sp>
        <p:pic>
          <p:nvPicPr>
            <p:cNvPr id="20482" name="Picture 2"/>
            <p:cNvPicPr>
              <a:picLocks noChangeAspect="1" noChangeArrowheads="1"/>
            </p:cNvPicPr>
            <p:nvPr/>
          </p:nvPicPr>
          <p:blipFill>
            <a:blip r:embed="rId2"/>
            <a:srcRect/>
            <a:stretch>
              <a:fillRect/>
            </a:stretch>
          </p:blipFill>
          <p:spPr bwMode="auto">
            <a:xfrm>
              <a:off x="3252544" y="1371599"/>
              <a:ext cx="5767632" cy="4343401"/>
            </a:xfrm>
            <a:prstGeom prst="rect">
              <a:avLst/>
            </a:prstGeom>
            <a:noFill/>
            <a:ln w="9525">
              <a:noFill/>
              <a:miter lim="800000"/>
              <a:headEnd/>
              <a:tailEnd/>
            </a:ln>
            <a:effectLst/>
          </p:spPr>
        </p:pic>
        <p:sp>
          <p:nvSpPr>
            <p:cNvPr id="11" name="Oval 10"/>
            <p:cNvSpPr/>
            <p:nvPr/>
          </p:nvSpPr>
          <p:spPr>
            <a:xfrm>
              <a:off x="4648200" y="1066800"/>
              <a:ext cx="44958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52800" y="3048000"/>
              <a:ext cx="8382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483" name="Picture 3" descr="C:\Users\CR Swim Club B\AppData\Local\Microsoft\Windows\Temporary Internet Files\Content.IE5\YO7LIWW9\Edit-clear.svg[1].png"/>
          <p:cNvPicPr>
            <a:picLocks noChangeAspect="1" noChangeArrowheads="1"/>
          </p:cNvPicPr>
          <p:nvPr/>
        </p:nvPicPr>
        <p:blipFill>
          <a:blip r:embed="rId3" cstate="print"/>
          <a:srcRect/>
          <a:stretch>
            <a:fillRect/>
          </a:stretch>
        </p:blipFill>
        <p:spPr bwMode="auto">
          <a:xfrm>
            <a:off x="990600" y="5334000"/>
            <a:ext cx="1371600" cy="1371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143000"/>
            <a:ext cx="8382000" cy="838200"/>
          </a:xfrm>
          <a:prstGeom prst="rect">
            <a:avLst/>
          </a:prstGeom>
          <a:noFill/>
          <a:ln>
            <a:noFill/>
          </a:ln>
        </p:spPr>
        <p:txBody>
          <a:bodyPr vert="horz" lIns="0" tIns="0" rIns="18288" bIns="0" anchor="ctr">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have selected ‘Purge’, a new drop-down menu will appear – Choose ‘Remove Data Selectively’</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11</a:t>
            </a:fld>
            <a:endParaRPr lang="en-US" sz="2800" dirty="0">
              <a:solidFill>
                <a:schemeClr val="bg1"/>
              </a:solidFill>
            </a:endParaRPr>
          </a:p>
        </p:txBody>
      </p:sp>
      <p:sp>
        <p:nvSpPr>
          <p:cNvPr id="8" name="Title 1"/>
          <p:cNvSpPr txBox="1">
            <a:spLocks/>
          </p:cNvSpPr>
          <p:nvPr/>
        </p:nvSpPr>
        <p:spPr>
          <a:xfrm>
            <a:off x="152400" y="5638800"/>
            <a:ext cx="8839200" cy="9144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again be sure you are in the new database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Check it often!!</a:t>
            </a:r>
          </a:p>
        </p:txBody>
      </p:sp>
      <p:pic>
        <p:nvPicPr>
          <p:cNvPr id="22530" name="Picture 2"/>
          <p:cNvPicPr>
            <a:picLocks noChangeAspect="1" noChangeArrowheads="1"/>
          </p:cNvPicPr>
          <p:nvPr/>
        </p:nvPicPr>
        <p:blipFill>
          <a:blip r:embed="rId2"/>
          <a:srcRect/>
          <a:stretch>
            <a:fillRect/>
          </a:stretch>
        </p:blipFill>
        <p:spPr bwMode="auto">
          <a:xfrm>
            <a:off x="538163" y="2124075"/>
            <a:ext cx="8067675" cy="3362325"/>
          </a:xfrm>
          <a:prstGeom prst="rect">
            <a:avLst/>
          </a:prstGeom>
          <a:noFill/>
          <a:ln w="9525">
            <a:noFill/>
            <a:miter lim="800000"/>
            <a:headEnd/>
            <a:tailEnd/>
          </a:ln>
          <a:effectLst/>
        </p:spPr>
      </p:pic>
      <p:sp>
        <p:nvSpPr>
          <p:cNvPr id="9" name="Oval 8"/>
          <p:cNvSpPr/>
          <p:nvPr/>
        </p:nvSpPr>
        <p:spPr>
          <a:xfrm>
            <a:off x="5867400" y="3733800"/>
            <a:ext cx="1905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152400" y="1600200"/>
            <a:ext cx="3657600" cy="3276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choosing ‘Remove Data Selectively’, a new pop-up window appears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In the ‘Remove Data’ window, you will select the ‘Teams’ box only!</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12</a:t>
            </a:fld>
            <a:endParaRPr lang="en-US" sz="2800" dirty="0">
              <a:solidFill>
                <a:schemeClr val="bg1"/>
              </a:solidFill>
            </a:endParaRPr>
          </a:p>
        </p:txBody>
      </p:sp>
      <p:pic>
        <p:nvPicPr>
          <p:cNvPr id="24578" name="Picture 2"/>
          <p:cNvPicPr>
            <a:picLocks noChangeAspect="1" noChangeArrowheads="1"/>
          </p:cNvPicPr>
          <p:nvPr/>
        </p:nvPicPr>
        <p:blipFill>
          <a:blip r:embed="rId2"/>
          <a:srcRect/>
          <a:stretch>
            <a:fillRect/>
          </a:stretch>
        </p:blipFill>
        <p:spPr bwMode="auto">
          <a:xfrm>
            <a:off x="4004298" y="1142999"/>
            <a:ext cx="4453902" cy="5336435"/>
          </a:xfrm>
          <a:prstGeom prst="rect">
            <a:avLst/>
          </a:prstGeom>
          <a:noFill/>
          <a:ln w="9525">
            <a:noFill/>
            <a:miter lim="800000"/>
            <a:headEnd/>
            <a:tailEnd/>
          </a:ln>
          <a:effectLst/>
        </p:spPr>
      </p:pic>
      <p:sp>
        <p:nvSpPr>
          <p:cNvPr id="9" name="Oval 8"/>
          <p:cNvSpPr/>
          <p:nvPr/>
        </p:nvSpPr>
        <p:spPr>
          <a:xfrm>
            <a:off x="5029200" y="3124200"/>
            <a:ext cx="9906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9" name="Picture 3" descr="C:\Users\CR Swim Club B\AppData\Local\Microsoft\Windows\Temporary Internet Files\Content.IE5\KN9U8T6O\dholler-ok[1].png"/>
          <p:cNvPicPr>
            <a:picLocks noChangeAspect="1" noChangeArrowheads="1"/>
          </p:cNvPicPr>
          <p:nvPr/>
        </p:nvPicPr>
        <p:blipFill>
          <a:blip r:embed="rId3" cstate="print"/>
          <a:srcRect/>
          <a:stretch>
            <a:fillRect/>
          </a:stretch>
        </p:blipFill>
        <p:spPr bwMode="auto">
          <a:xfrm>
            <a:off x="1371600" y="5181600"/>
            <a:ext cx="1183453" cy="118345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152400" y="1295400"/>
            <a:ext cx="3962400" cy="51816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Selecting only the ‘Teams’ box will auto-select these other necessary boxes: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‘Teams’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‘Athletes’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‘Entries/Results’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‘Relays’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Do not Freak out!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We want to clear the old data from our new database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13</a:t>
            </a:fld>
            <a:endParaRPr lang="en-US" sz="2800" dirty="0">
              <a:solidFill>
                <a:schemeClr val="bg1"/>
              </a:solidFill>
            </a:endParaRPr>
          </a:p>
        </p:txBody>
      </p:sp>
      <p:pic>
        <p:nvPicPr>
          <p:cNvPr id="25602" name="Picture 2"/>
          <p:cNvPicPr>
            <a:picLocks noChangeAspect="1" noChangeArrowheads="1"/>
          </p:cNvPicPr>
          <p:nvPr/>
        </p:nvPicPr>
        <p:blipFill>
          <a:blip r:embed="rId2"/>
          <a:srcRect/>
          <a:stretch>
            <a:fillRect/>
          </a:stretch>
        </p:blipFill>
        <p:spPr bwMode="auto">
          <a:xfrm>
            <a:off x="4496399" y="1066799"/>
            <a:ext cx="3961801" cy="5574569"/>
          </a:xfrm>
          <a:prstGeom prst="rect">
            <a:avLst/>
          </a:prstGeom>
          <a:noFill/>
          <a:ln w="9525">
            <a:noFill/>
            <a:miter lim="800000"/>
            <a:headEnd/>
            <a:tailEnd/>
          </a:ln>
          <a:effectLst/>
        </p:spPr>
      </p:pic>
      <p:sp>
        <p:nvSpPr>
          <p:cNvPr id="9" name="Oval 8"/>
          <p:cNvSpPr/>
          <p:nvPr/>
        </p:nvSpPr>
        <p:spPr>
          <a:xfrm>
            <a:off x="5181600" y="3124200"/>
            <a:ext cx="23622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3" name="Picture 3" descr="C:\Users\CR Swim Club B\AppData\Local\Microsoft\Windows\Temporary Internet Files\Content.IE5\WEFSTRZM\Questions[1].jpg"/>
          <p:cNvPicPr>
            <a:picLocks noChangeAspect="1" noChangeArrowheads="1"/>
          </p:cNvPicPr>
          <p:nvPr/>
        </p:nvPicPr>
        <p:blipFill>
          <a:blip r:embed="rId3" cstate="print"/>
          <a:srcRect/>
          <a:stretch>
            <a:fillRect/>
          </a:stretch>
        </p:blipFill>
        <p:spPr bwMode="auto">
          <a:xfrm>
            <a:off x="3429000" y="3429000"/>
            <a:ext cx="914400" cy="85256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676400"/>
            <a:ext cx="3962400" cy="3124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With these boxes selected, click the ‘OK’ button at the bottom of the ‘Remove Data’ window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Check your database title!!</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14</a:t>
            </a:fld>
            <a:endParaRPr lang="en-US" sz="2800" dirty="0">
              <a:solidFill>
                <a:schemeClr val="bg1"/>
              </a:solidFill>
            </a:endParaRPr>
          </a:p>
        </p:txBody>
      </p:sp>
      <p:pic>
        <p:nvPicPr>
          <p:cNvPr id="25602" name="Picture 2"/>
          <p:cNvPicPr>
            <a:picLocks noChangeAspect="1" noChangeArrowheads="1"/>
          </p:cNvPicPr>
          <p:nvPr/>
        </p:nvPicPr>
        <p:blipFill>
          <a:blip r:embed="rId2"/>
          <a:srcRect/>
          <a:stretch>
            <a:fillRect/>
          </a:stretch>
        </p:blipFill>
        <p:spPr bwMode="auto">
          <a:xfrm>
            <a:off x="4419600" y="1066799"/>
            <a:ext cx="3961801" cy="5574569"/>
          </a:xfrm>
          <a:prstGeom prst="rect">
            <a:avLst/>
          </a:prstGeom>
          <a:noFill/>
          <a:ln w="9525">
            <a:noFill/>
            <a:miter lim="800000"/>
            <a:headEnd/>
            <a:tailEnd/>
          </a:ln>
          <a:effectLst/>
        </p:spPr>
      </p:pic>
      <p:sp>
        <p:nvSpPr>
          <p:cNvPr id="9" name="Oval 8"/>
          <p:cNvSpPr/>
          <p:nvPr/>
        </p:nvSpPr>
        <p:spPr>
          <a:xfrm>
            <a:off x="5486400" y="5715000"/>
            <a:ext cx="11430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5" name="Picture 3" descr="C:\Users\CR Swim Club B\AppData\Local\Microsoft\Windows\Temporary Internet Files\Content.IE5\WEFSTRZM\green_globe_ok_tic_584[1].jpg"/>
          <p:cNvPicPr>
            <a:picLocks noChangeAspect="1" noChangeArrowheads="1"/>
          </p:cNvPicPr>
          <p:nvPr/>
        </p:nvPicPr>
        <p:blipFill>
          <a:blip r:embed="rId3"/>
          <a:srcRect/>
          <a:stretch>
            <a:fillRect/>
          </a:stretch>
        </p:blipFill>
        <p:spPr bwMode="auto">
          <a:xfrm>
            <a:off x="2590800" y="5334000"/>
            <a:ext cx="1066800" cy="1066800"/>
          </a:xfrm>
          <a:prstGeom prst="rect">
            <a:avLst/>
          </a:prstGeom>
          <a:noFill/>
        </p:spPr>
      </p:pic>
      <p:pic>
        <p:nvPicPr>
          <p:cNvPr id="28676" name="Picture 4" descr="C:\Users\CR Swim Club B\AppData\Local\Microsoft\Windows\Temporary Internet Files\Content.IE5\WEFSTRZM\ok[1].png"/>
          <p:cNvPicPr>
            <a:picLocks noChangeAspect="1" noChangeArrowheads="1"/>
          </p:cNvPicPr>
          <p:nvPr/>
        </p:nvPicPr>
        <p:blipFill>
          <a:blip r:embed="rId4"/>
          <a:srcRect/>
          <a:stretch>
            <a:fillRect/>
          </a:stretch>
        </p:blipFill>
        <p:spPr bwMode="auto">
          <a:xfrm>
            <a:off x="762000" y="5181600"/>
            <a:ext cx="1295162" cy="12951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143000"/>
            <a:ext cx="8686800" cy="17526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 validation window will pop-up after you select ‘OK’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Simply click ‘OK’ again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chemeClr val="bg1"/>
                </a:solidFill>
                <a:effectLst>
                  <a:outerShdw blurRad="38100" dist="25400" dir="5400000" algn="tl" rotWithShape="0">
                    <a:srgbClr val="000000">
                      <a:alpha val="43000"/>
                    </a:srgbClr>
                  </a:outerShdw>
                </a:effectLst>
                <a:latin typeface="+mj-lt"/>
                <a:ea typeface="+mj-ea"/>
                <a:cs typeface="+mj-cs"/>
              </a:rPr>
              <a:t>Be sure to check your database name!</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15</a:t>
            </a:fld>
            <a:endParaRPr lang="en-US" sz="2800" dirty="0">
              <a:solidFill>
                <a:schemeClr val="bg1"/>
              </a:solidFill>
            </a:endParaRPr>
          </a:p>
        </p:txBody>
      </p:sp>
      <p:pic>
        <p:nvPicPr>
          <p:cNvPr id="26626" name="Picture 2"/>
          <p:cNvPicPr>
            <a:picLocks noChangeAspect="1" noChangeArrowheads="1"/>
          </p:cNvPicPr>
          <p:nvPr/>
        </p:nvPicPr>
        <p:blipFill>
          <a:blip r:embed="rId2"/>
          <a:srcRect/>
          <a:stretch>
            <a:fillRect/>
          </a:stretch>
        </p:blipFill>
        <p:spPr bwMode="auto">
          <a:xfrm>
            <a:off x="228600" y="3044768"/>
            <a:ext cx="7315200" cy="3508432"/>
          </a:xfrm>
          <a:prstGeom prst="rect">
            <a:avLst/>
          </a:prstGeom>
          <a:noFill/>
          <a:ln w="9525">
            <a:noFill/>
            <a:miter lim="800000"/>
            <a:headEnd/>
            <a:tailEnd/>
          </a:ln>
          <a:effectLst/>
        </p:spPr>
      </p:pic>
      <p:sp>
        <p:nvSpPr>
          <p:cNvPr id="9" name="Oval 8"/>
          <p:cNvSpPr/>
          <p:nvPr/>
        </p:nvSpPr>
        <p:spPr>
          <a:xfrm>
            <a:off x="4648200" y="5638800"/>
            <a:ext cx="1828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7" name="Picture 3" descr="C:\Users\CR Swim Club B\AppData\Local\Microsoft\Windows\Temporary Internet Files\Content.IE5\KN9U8T6O\question[1].jpg"/>
          <p:cNvPicPr>
            <a:picLocks noChangeAspect="1" noChangeArrowheads="1"/>
          </p:cNvPicPr>
          <p:nvPr/>
        </p:nvPicPr>
        <p:blipFill>
          <a:blip r:embed="rId3" cstate="print"/>
          <a:srcRect/>
          <a:stretch>
            <a:fillRect/>
          </a:stretch>
        </p:blipFill>
        <p:spPr bwMode="auto">
          <a:xfrm>
            <a:off x="7696200" y="3962400"/>
            <a:ext cx="1295400" cy="1295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143000"/>
            <a:ext cx="8686800" cy="1828800"/>
          </a:xfrm>
          <a:prstGeom prst="rect">
            <a:avLst/>
          </a:prstGeom>
          <a:noFill/>
          <a:ln>
            <a:noFill/>
          </a:ln>
        </p:spPr>
        <p:txBody>
          <a:bodyPr vert="horz" lIns="0" tIns="0" rIns="18288" bIns="0" anchor="ctr">
            <a:normAutofit fontScale="925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 second validation window will pop-up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Simply click ‘OK’ once again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MM is asking you to ensure you have checked that database name!</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16</a:t>
            </a:fld>
            <a:endParaRPr lang="en-US" sz="2800" dirty="0">
              <a:solidFill>
                <a:schemeClr val="bg1"/>
              </a:solidFill>
            </a:endParaRPr>
          </a:p>
        </p:txBody>
      </p:sp>
      <p:pic>
        <p:nvPicPr>
          <p:cNvPr id="27650" name="Picture 2"/>
          <p:cNvPicPr>
            <a:picLocks noChangeAspect="1" noChangeArrowheads="1"/>
          </p:cNvPicPr>
          <p:nvPr/>
        </p:nvPicPr>
        <p:blipFill>
          <a:blip r:embed="rId2"/>
          <a:srcRect/>
          <a:stretch>
            <a:fillRect/>
          </a:stretch>
        </p:blipFill>
        <p:spPr bwMode="auto">
          <a:xfrm>
            <a:off x="381000" y="3220608"/>
            <a:ext cx="6934200" cy="3256392"/>
          </a:xfrm>
          <a:prstGeom prst="rect">
            <a:avLst/>
          </a:prstGeom>
          <a:noFill/>
          <a:ln w="9525">
            <a:noFill/>
            <a:miter lim="800000"/>
            <a:headEnd/>
            <a:tailEnd/>
          </a:ln>
          <a:effectLst/>
        </p:spPr>
      </p:pic>
      <p:pic>
        <p:nvPicPr>
          <p:cNvPr id="27651" name="Picture 3" descr="C:\Users\CR Swim Club B\AppData\Local\Microsoft\Windows\Temporary Internet Files\Content.IE5\CZRZ2QGQ\Ask-questions[1].jpg"/>
          <p:cNvPicPr>
            <a:picLocks noChangeAspect="1" noChangeArrowheads="1"/>
          </p:cNvPicPr>
          <p:nvPr/>
        </p:nvPicPr>
        <p:blipFill>
          <a:blip r:embed="rId3"/>
          <a:srcRect/>
          <a:stretch>
            <a:fillRect/>
          </a:stretch>
        </p:blipFill>
        <p:spPr bwMode="auto">
          <a:xfrm>
            <a:off x="7543800" y="3864428"/>
            <a:ext cx="1371600" cy="1567545"/>
          </a:xfrm>
          <a:prstGeom prst="rect">
            <a:avLst/>
          </a:prstGeom>
          <a:noFill/>
        </p:spPr>
      </p:pic>
      <p:sp>
        <p:nvSpPr>
          <p:cNvPr id="11" name="Oval 10"/>
          <p:cNvSpPr/>
          <p:nvPr/>
        </p:nvSpPr>
        <p:spPr>
          <a:xfrm>
            <a:off x="5486400" y="5562600"/>
            <a:ext cx="19812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219200"/>
            <a:ext cx="3200400" cy="54102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One final pop-up window will appear letting you know you will need to update the database since you just ‘purged’ most of the data.</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 best part is you have NOT purged any of the Meet settings: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 of lanes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scoring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Etc.</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17</a:t>
            </a:fld>
            <a:endParaRPr lang="en-US" sz="2800" dirty="0">
              <a:solidFill>
                <a:schemeClr val="bg1"/>
              </a:solidFill>
            </a:endParaRPr>
          </a:p>
        </p:txBody>
      </p:sp>
      <p:pic>
        <p:nvPicPr>
          <p:cNvPr id="29698" name="Picture 2"/>
          <p:cNvPicPr>
            <a:picLocks noChangeAspect="1" noChangeArrowheads="1"/>
          </p:cNvPicPr>
          <p:nvPr/>
        </p:nvPicPr>
        <p:blipFill>
          <a:blip r:embed="rId2"/>
          <a:srcRect/>
          <a:stretch>
            <a:fillRect/>
          </a:stretch>
        </p:blipFill>
        <p:spPr bwMode="auto">
          <a:xfrm>
            <a:off x="3733800" y="2133600"/>
            <a:ext cx="5060373" cy="1828800"/>
          </a:xfrm>
          <a:prstGeom prst="rect">
            <a:avLst/>
          </a:prstGeom>
          <a:noFill/>
          <a:ln w="9525">
            <a:noFill/>
            <a:miter lim="800000"/>
            <a:headEnd/>
            <a:tailEnd/>
          </a:ln>
          <a:effectLst/>
        </p:spPr>
      </p:pic>
      <p:pic>
        <p:nvPicPr>
          <p:cNvPr id="29699" name="Picture 3" descr="C:\Users\CR Swim Club B\AppData\Local\Microsoft\Windows\Temporary Internet Files\Content.IE5\CZRZ2QGQ\Whew%21_logo[1].png"/>
          <p:cNvPicPr>
            <a:picLocks noChangeAspect="1" noChangeArrowheads="1"/>
          </p:cNvPicPr>
          <p:nvPr/>
        </p:nvPicPr>
        <p:blipFill>
          <a:blip r:embed="rId3"/>
          <a:srcRect/>
          <a:stretch>
            <a:fillRect/>
          </a:stretch>
        </p:blipFill>
        <p:spPr bwMode="auto">
          <a:xfrm>
            <a:off x="4114800" y="4572000"/>
            <a:ext cx="1662545" cy="1371600"/>
          </a:xfrm>
          <a:prstGeom prst="rect">
            <a:avLst/>
          </a:prstGeom>
          <a:noFill/>
        </p:spPr>
      </p:pic>
      <p:pic>
        <p:nvPicPr>
          <p:cNvPr id="29700" name="Picture 4" descr="C:\Users\CR Swim Club B\AppData\Local\Microsoft\Windows\Temporary Internet Files\Content.IE5\CZRZ2QGQ\Whew_Full[1].jpg"/>
          <p:cNvPicPr>
            <a:picLocks noChangeAspect="1" noChangeArrowheads="1"/>
          </p:cNvPicPr>
          <p:nvPr/>
        </p:nvPicPr>
        <p:blipFill>
          <a:blip r:embed="rId4"/>
          <a:srcRect/>
          <a:stretch>
            <a:fillRect/>
          </a:stretch>
        </p:blipFill>
        <p:spPr bwMode="auto">
          <a:xfrm>
            <a:off x="6324600" y="4343400"/>
            <a:ext cx="1981200" cy="1790700"/>
          </a:xfrm>
          <a:prstGeom prst="rect">
            <a:avLst/>
          </a:prstGeom>
          <a:noFill/>
        </p:spPr>
      </p:pic>
      <p:sp>
        <p:nvSpPr>
          <p:cNvPr id="11" name="Title 1"/>
          <p:cNvSpPr txBox="1">
            <a:spLocks/>
          </p:cNvSpPr>
          <p:nvPr/>
        </p:nvSpPr>
        <p:spPr>
          <a:xfrm>
            <a:off x="4191000" y="1371600"/>
            <a:ext cx="3200400" cy="5334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Simply click ‘OK’!</a:t>
            </a:r>
          </a:p>
        </p:txBody>
      </p:sp>
      <p:pic>
        <p:nvPicPr>
          <p:cNvPr id="29701" name="Picture 5" descr="C:\Users\CR Swim Club B\AppData\Local\Microsoft\Windows\Temporary Internet Files\Content.IE5\KN9U8T6O\Human-emblem-OK-green.svg[1].png"/>
          <p:cNvPicPr>
            <a:picLocks noChangeAspect="1" noChangeArrowheads="1"/>
          </p:cNvPicPr>
          <p:nvPr/>
        </p:nvPicPr>
        <p:blipFill>
          <a:blip r:embed="rId5" cstate="print"/>
          <a:srcRect/>
          <a:stretch>
            <a:fillRect/>
          </a:stretch>
        </p:blipFill>
        <p:spPr bwMode="auto">
          <a:xfrm>
            <a:off x="7391400" y="1066800"/>
            <a:ext cx="838200" cy="838200"/>
          </a:xfrm>
          <a:prstGeom prst="rect">
            <a:avLst/>
          </a:prstGeom>
          <a:noFill/>
        </p:spPr>
      </p:pic>
      <p:sp>
        <p:nvSpPr>
          <p:cNvPr id="12" name="Oval 11"/>
          <p:cNvSpPr/>
          <p:nvPr/>
        </p:nvSpPr>
        <p:spPr>
          <a:xfrm>
            <a:off x="7315200" y="3200400"/>
            <a:ext cx="1600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143000"/>
            <a:ext cx="2133600" cy="5638800"/>
          </a:xfrm>
          <a:prstGeom prst="rect">
            <a:avLst/>
          </a:prstGeom>
          <a:noFill/>
          <a:ln>
            <a:noFill/>
          </a:ln>
        </p:spPr>
        <p:txBody>
          <a:bodyPr vert="horz" lIns="0" tIns="0" rIns="18288" bIns="0" anchor="t">
            <a:normAutofit fontScale="77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 ‘Meet Set-up’ window will appear and you must update the fields with asterisks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‘Meet Name’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‘Facility Name’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Etc.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Also, revise the date fields to the current Meet date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*Note* - the ‘Age-up Date’ will always be </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6/15/XX </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of the </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current</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 </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year</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18</a:t>
            </a:fld>
            <a:endParaRPr lang="en-US" sz="2800" dirty="0">
              <a:solidFill>
                <a:schemeClr val="bg1"/>
              </a:solidFill>
            </a:endParaRPr>
          </a:p>
        </p:txBody>
      </p:sp>
      <p:pic>
        <p:nvPicPr>
          <p:cNvPr id="30722" name="Picture 2"/>
          <p:cNvPicPr>
            <a:picLocks noChangeAspect="1" noChangeArrowheads="1"/>
          </p:cNvPicPr>
          <p:nvPr/>
        </p:nvPicPr>
        <p:blipFill>
          <a:blip r:embed="rId2"/>
          <a:srcRect/>
          <a:stretch>
            <a:fillRect/>
          </a:stretch>
        </p:blipFill>
        <p:spPr bwMode="auto">
          <a:xfrm>
            <a:off x="2590800" y="1066800"/>
            <a:ext cx="5894180"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143000"/>
            <a:ext cx="2133600" cy="43434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Many of the settings will already be set from the copied database: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‘Meet Type’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‘Class’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Meet Style’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‘ID Format’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Etc.</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19</a:t>
            </a:fld>
            <a:endParaRPr lang="en-US" sz="2800" dirty="0">
              <a:solidFill>
                <a:schemeClr val="bg1"/>
              </a:solidFill>
            </a:endParaRPr>
          </a:p>
        </p:txBody>
      </p:sp>
      <p:pic>
        <p:nvPicPr>
          <p:cNvPr id="30722" name="Picture 2"/>
          <p:cNvPicPr>
            <a:picLocks noChangeAspect="1" noChangeArrowheads="1"/>
          </p:cNvPicPr>
          <p:nvPr/>
        </p:nvPicPr>
        <p:blipFill>
          <a:blip r:embed="rId2"/>
          <a:srcRect/>
          <a:stretch>
            <a:fillRect/>
          </a:stretch>
        </p:blipFill>
        <p:spPr bwMode="auto">
          <a:xfrm>
            <a:off x="2590800" y="1143000"/>
            <a:ext cx="5894180" cy="5495925"/>
          </a:xfrm>
          <a:prstGeom prst="rect">
            <a:avLst/>
          </a:prstGeom>
          <a:noFill/>
          <a:ln w="9525">
            <a:noFill/>
            <a:miter lim="800000"/>
            <a:headEnd/>
            <a:tailEnd/>
          </a:ln>
          <a:effectLst/>
        </p:spPr>
      </p:pic>
      <p:pic>
        <p:nvPicPr>
          <p:cNvPr id="31747" name="Picture 3" descr="C:\Users\CR Swim Club B\AppData\Local\Microsoft\Windows\Temporary Internet Files\Content.IE5\CZRZ2QGQ\TzeenieWheenie-red-green-OK-not-OK-Icons-3[1].png"/>
          <p:cNvPicPr>
            <a:picLocks noChangeAspect="1" noChangeArrowheads="1"/>
          </p:cNvPicPr>
          <p:nvPr/>
        </p:nvPicPr>
        <p:blipFill>
          <a:blip r:embed="rId3" cstate="print"/>
          <a:srcRect/>
          <a:stretch>
            <a:fillRect/>
          </a:stretch>
        </p:blipFill>
        <p:spPr bwMode="auto">
          <a:xfrm>
            <a:off x="838200" y="5562600"/>
            <a:ext cx="914400" cy="914400"/>
          </a:xfrm>
          <a:prstGeom prst="rect">
            <a:avLst/>
          </a:prstGeom>
          <a:noFill/>
        </p:spPr>
      </p:pic>
      <p:sp>
        <p:nvSpPr>
          <p:cNvPr id="9" name="Oval 8"/>
          <p:cNvSpPr/>
          <p:nvPr/>
        </p:nvSpPr>
        <p:spPr>
          <a:xfrm>
            <a:off x="6705600" y="1295400"/>
            <a:ext cx="1828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3124200"/>
            <a:ext cx="1828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90800" y="3429000"/>
            <a:ext cx="1828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00600" y="3505200"/>
            <a:ext cx="1828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0" y="4876800"/>
            <a:ext cx="1828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a:t>
            </a:fld>
            <a:endParaRPr lang="en-US" sz="2800" dirty="0">
              <a:solidFill>
                <a:schemeClr val="bg1"/>
              </a:solidFill>
            </a:endParaRPr>
          </a:p>
        </p:txBody>
      </p:sp>
      <p:grpSp>
        <p:nvGrpSpPr>
          <p:cNvPr id="14" name="Group 13"/>
          <p:cNvGrpSpPr/>
          <p:nvPr/>
        </p:nvGrpSpPr>
        <p:grpSpPr>
          <a:xfrm>
            <a:off x="152400" y="1219200"/>
            <a:ext cx="4267200" cy="3733800"/>
            <a:chOff x="152400" y="1219200"/>
            <a:chExt cx="4267200" cy="3733800"/>
          </a:xfrm>
        </p:grpSpPr>
        <p:sp>
          <p:nvSpPr>
            <p:cNvPr id="4" name="Title 1"/>
            <p:cNvSpPr txBox="1">
              <a:spLocks/>
            </p:cNvSpPr>
            <p:nvPr/>
          </p:nvSpPr>
          <p:spPr>
            <a:xfrm>
              <a:off x="152400" y="1219200"/>
              <a:ext cx="4267200" cy="990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Select the Meet Manager </a:t>
              </a:r>
              <a:r>
                <a:rPr lang="en-US" sz="2800" b="1" dirty="0" err="1" smtClean="0">
                  <a:solidFill>
                    <a:schemeClr val="bg1"/>
                  </a:solidFill>
                  <a:effectLst>
                    <a:outerShdw blurRad="38100" dist="25400" dir="5400000" algn="tl" rotWithShape="0">
                      <a:srgbClr val="000000">
                        <a:alpha val="43000"/>
                      </a:srgbClr>
                    </a:outerShdw>
                  </a:effectLst>
                  <a:latin typeface="+mj-lt"/>
                  <a:ea typeface="+mj-ea"/>
                  <a:cs typeface="+mj-cs"/>
                </a:rPr>
                <a:t>x.x</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 Icon on your Desktop</a:t>
              </a:r>
            </a:p>
          </p:txBody>
        </p:sp>
        <p:pic>
          <p:nvPicPr>
            <p:cNvPr id="2050" name="Picture 2"/>
            <p:cNvPicPr>
              <a:picLocks noChangeAspect="1" noChangeArrowheads="1"/>
            </p:cNvPicPr>
            <p:nvPr/>
          </p:nvPicPr>
          <p:blipFill>
            <a:blip r:embed="rId2"/>
            <a:srcRect/>
            <a:stretch>
              <a:fillRect/>
            </a:stretch>
          </p:blipFill>
          <p:spPr bwMode="auto">
            <a:xfrm>
              <a:off x="752475" y="2209800"/>
              <a:ext cx="3133725" cy="2162175"/>
            </a:xfrm>
            <a:prstGeom prst="rect">
              <a:avLst/>
            </a:prstGeom>
            <a:noFill/>
            <a:ln w="9525">
              <a:noFill/>
              <a:miter lim="800000"/>
              <a:headEnd/>
              <a:tailEnd/>
            </a:ln>
            <a:effectLst/>
          </p:spPr>
        </p:pic>
        <p:sp>
          <p:nvSpPr>
            <p:cNvPr id="7" name="Title 1"/>
            <p:cNvSpPr txBox="1">
              <a:spLocks/>
            </p:cNvSpPr>
            <p:nvPr/>
          </p:nvSpPr>
          <p:spPr>
            <a:xfrm>
              <a:off x="152400" y="4495800"/>
              <a:ext cx="4267200" cy="457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Double-click it!</a:t>
              </a:r>
            </a:p>
          </p:txBody>
        </p:sp>
      </p:grpSp>
      <p:pic>
        <p:nvPicPr>
          <p:cNvPr id="1026" name="Picture 2"/>
          <p:cNvPicPr>
            <a:picLocks noChangeAspect="1" noChangeArrowheads="1"/>
          </p:cNvPicPr>
          <p:nvPr/>
        </p:nvPicPr>
        <p:blipFill>
          <a:blip r:embed="rId3"/>
          <a:srcRect/>
          <a:stretch>
            <a:fillRect/>
          </a:stretch>
        </p:blipFill>
        <p:spPr bwMode="auto">
          <a:xfrm>
            <a:off x="5638800" y="3429000"/>
            <a:ext cx="2438400" cy="2531291"/>
          </a:xfrm>
          <a:prstGeom prst="rect">
            <a:avLst/>
          </a:prstGeom>
          <a:noFill/>
          <a:ln w="9525">
            <a:noFill/>
            <a:miter lim="800000"/>
            <a:headEnd/>
            <a:tailEnd/>
          </a:ln>
          <a:effectLst/>
        </p:spPr>
      </p:pic>
      <p:sp>
        <p:nvSpPr>
          <p:cNvPr id="11" name="Title 1"/>
          <p:cNvSpPr txBox="1">
            <a:spLocks/>
          </p:cNvSpPr>
          <p:nvPr/>
        </p:nvSpPr>
        <p:spPr>
          <a:xfrm>
            <a:off x="4572000" y="2209800"/>
            <a:ext cx="4343400" cy="990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Navigate to the ‘File’ selection on the MM toolbar</a:t>
            </a:r>
          </a:p>
        </p:txBody>
      </p:sp>
      <p:sp>
        <p:nvSpPr>
          <p:cNvPr id="12" name="Title 1"/>
          <p:cNvSpPr txBox="1">
            <a:spLocks/>
          </p:cNvSpPr>
          <p:nvPr/>
        </p:nvSpPr>
        <p:spPr>
          <a:xfrm>
            <a:off x="4876800" y="6019800"/>
            <a:ext cx="3733800" cy="457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Top Left-hand Corner!</a:t>
            </a:r>
          </a:p>
        </p:txBody>
      </p:sp>
      <p:sp>
        <p:nvSpPr>
          <p:cNvPr id="13" name="Oval 12"/>
          <p:cNvSpPr/>
          <p:nvPr/>
        </p:nvSpPr>
        <p:spPr>
          <a:xfrm>
            <a:off x="5410200" y="3733800"/>
            <a:ext cx="1143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CR Swim Club B\AppData\Local\Microsoft\Windows\Temporary Internet Files\Content.IE5\YO7LIWW9\click_here_button_animated_1_[1].gif"/>
          <p:cNvPicPr>
            <a:picLocks noChangeAspect="1" noChangeArrowheads="1" noCrop="1"/>
          </p:cNvPicPr>
          <p:nvPr/>
        </p:nvPicPr>
        <p:blipFill>
          <a:blip r:embed="rId4" cstate="print"/>
          <a:srcRect/>
          <a:stretch>
            <a:fillRect/>
          </a:stretch>
        </p:blipFill>
        <p:spPr bwMode="auto">
          <a:xfrm>
            <a:off x="1524000" y="5181600"/>
            <a:ext cx="1533525" cy="12779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219200"/>
            <a:ext cx="2133600" cy="5181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*Note*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Use the same wording in the ‘Meet Name’ field as you used for the database name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This keeps everything consistent! </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20</a:t>
            </a:fld>
            <a:endParaRPr lang="en-US" sz="2800" dirty="0">
              <a:solidFill>
                <a:schemeClr val="bg1"/>
              </a:solidFill>
            </a:endParaRPr>
          </a:p>
        </p:txBody>
      </p:sp>
      <p:pic>
        <p:nvPicPr>
          <p:cNvPr id="32770" name="Picture 2"/>
          <p:cNvPicPr>
            <a:picLocks noChangeAspect="1" noChangeArrowheads="1"/>
          </p:cNvPicPr>
          <p:nvPr/>
        </p:nvPicPr>
        <p:blipFill>
          <a:blip r:embed="rId2"/>
          <a:srcRect/>
          <a:stretch>
            <a:fillRect/>
          </a:stretch>
        </p:blipFill>
        <p:spPr bwMode="auto">
          <a:xfrm>
            <a:off x="2514600" y="1121581"/>
            <a:ext cx="5924107" cy="5507819"/>
          </a:xfrm>
          <a:prstGeom prst="rect">
            <a:avLst/>
          </a:prstGeom>
          <a:noFill/>
          <a:ln w="9525">
            <a:noFill/>
            <a:miter lim="800000"/>
            <a:headEnd/>
            <a:tailEnd/>
          </a:ln>
          <a:effectLst/>
        </p:spPr>
      </p:pic>
      <p:sp>
        <p:nvSpPr>
          <p:cNvPr id="6" name="Oval 5"/>
          <p:cNvSpPr/>
          <p:nvPr/>
        </p:nvSpPr>
        <p:spPr>
          <a:xfrm>
            <a:off x="3048000" y="1295400"/>
            <a:ext cx="25908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143000"/>
            <a:ext cx="2133600" cy="43434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have updated all the necessary information, simply click ‘OK’ at the bottom of the ‘Meet Set-up’ window</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21</a:t>
            </a:fld>
            <a:endParaRPr lang="en-US" sz="2800" dirty="0">
              <a:solidFill>
                <a:schemeClr val="bg1"/>
              </a:solidFill>
            </a:endParaRPr>
          </a:p>
        </p:txBody>
      </p:sp>
      <p:pic>
        <p:nvPicPr>
          <p:cNvPr id="31746" name="Picture 2" descr="C:\Users\CR Swim Club B\AppData\Local\Microsoft\Windows\Temporary Internet Files\Content.IE5\WEFSTRZM\ok[1].gif"/>
          <p:cNvPicPr>
            <a:picLocks noChangeAspect="1" noChangeArrowheads="1"/>
          </p:cNvPicPr>
          <p:nvPr/>
        </p:nvPicPr>
        <p:blipFill>
          <a:blip r:embed="rId2"/>
          <a:srcRect/>
          <a:stretch>
            <a:fillRect/>
          </a:stretch>
        </p:blipFill>
        <p:spPr bwMode="auto">
          <a:xfrm>
            <a:off x="838200" y="5638800"/>
            <a:ext cx="921210" cy="919162"/>
          </a:xfrm>
          <a:prstGeom prst="rect">
            <a:avLst/>
          </a:prstGeom>
          <a:noFill/>
        </p:spPr>
      </p:pic>
      <p:pic>
        <p:nvPicPr>
          <p:cNvPr id="8" name="Picture 2"/>
          <p:cNvPicPr>
            <a:picLocks noChangeAspect="1" noChangeArrowheads="1"/>
          </p:cNvPicPr>
          <p:nvPr/>
        </p:nvPicPr>
        <p:blipFill>
          <a:blip r:embed="rId3"/>
          <a:srcRect/>
          <a:stretch>
            <a:fillRect/>
          </a:stretch>
        </p:blipFill>
        <p:spPr bwMode="auto">
          <a:xfrm>
            <a:off x="2514600" y="1121581"/>
            <a:ext cx="5924107" cy="5507819"/>
          </a:xfrm>
          <a:prstGeom prst="rect">
            <a:avLst/>
          </a:prstGeom>
          <a:noFill/>
          <a:ln w="9525">
            <a:noFill/>
            <a:miter lim="800000"/>
            <a:headEnd/>
            <a:tailEnd/>
          </a:ln>
          <a:effectLst/>
        </p:spPr>
      </p:pic>
      <p:sp>
        <p:nvSpPr>
          <p:cNvPr id="7" name="Oval 6"/>
          <p:cNvSpPr/>
          <p:nvPr/>
        </p:nvSpPr>
        <p:spPr>
          <a:xfrm>
            <a:off x="4267200" y="6172200"/>
            <a:ext cx="1371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22</a:t>
            </a:fld>
            <a:endParaRPr lang="en-US" sz="2800" dirty="0">
              <a:solidFill>
                <a:schemeClr val="bg1"/>
              </a:solidFill>
            </a:endParaRPr>
          </a:p>
        </p:txBody>
      </p:sp>
      <p:sp>
        <p:nvSpPr>
          <p:cNvPr id="7" name="Title 1"/>
          <p:cNvSpPr txBox="1">
            <a:spLocks/>
          </p:cNvSpPr>
          <p:nvPr/>
        </p:nvSpPr>
        <p:spPr>
          <a:xfrm>
            <a:off x="1371600" y="5486400"/>
            <a:ext cx="6400800" cy="914400"/>
          </a:xfrm>
          <a:prstGeom prst="rect">
            <a:avLst/>
          </a:prstGeom>
          <a:noFill/>
          <a:ln>
            <a:noFill/>
          </a:ln>
        </p:spPr>
        <p:txBody>
          <a:bodyPr vert="horz" lIns="0" tIns="0" rIns="18288" bIns="0" anchor="t">
            <a:normAutofit fontScale="92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This is a good time to check your database name to ensure you are in the correct Meet!!</a:t>
            </a:r>
          </a:p>
        </p:txBody>
      </p:sp>
      <p:pic>
        <p:nvPicPr>
          <p:cNvPr id="2050" name="Picture 2"/>
          <p:cNvPicPr>
            <a:picLocks noChangeAspect="1" noChangeArrowheads="1"/>
          </p:cNvPicPr>
          <p:nvPr/>
        </p:nvPicPr>
        <p:blipFill>
          <a:blip r:embed="rId2"/>
          <a:srcRect/>
          <a:stretch>
            <a:fillRect/>
          </a:stretch>
        </p:blipFill>
        <p:spPr bwMode="auto">
          <a:xfrm>
            <a:off x="367642" y="3810000"/>
            <a:ext cx="8408710" cy="1219200"/>
          </a:xfrm>
          <a:prstGeom prst="rect">
            <a:avLst/>
          </a:prstGeom>
          <a:noFill/>
          <a:ln w="9525">
            <a:noFill/>
            <a:miter lim="800000"/>
            <a:headEnd/>
            <a:tailEnd/>
          </a:ln>
          <a:effectLst/>
        </p:spPr>
      </p:pic>
      <p:sp>
        <p:nvSpPr>
          <p:cNvPr id="9" name="Title 1"/>
          <p:cNvSpPr txBox="1">
            <a:spLocks/>
          </p:cNvSpPr>
          <p:nvPr/>
        </p:nvSpPr>
        <p:spPr>
          <a:xfrm>
            <a:off x="381000" y="1371600"/>
            <a:ext cx="8382000" cy="19812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updating the ‘Meet Set-up’ screen, and clicking ‘OK’, MM will return to the main screen.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*Note* If you were to select ‘Run’ at this time, you will see all the events are still there! However, there are no athletes or results. A ‘Clean Slate’!</a:t>
            </a:r>
          </a:p>
        </p:txBody>
      </p:sp>
      <p:sp>
        <p:nvSpPr>
          <p:cNvPr id="11" name="Oval 10"/>
          <p:cNvSpPr/>
          <p:nvPr/>
        </p:nvSpPr>
        <p:spPr>
          <a:xfrm>
            <a:off x="1752600" y="3581400"/>
            <a:ext cx="7391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23</a:t>
            </a:fld>
            <a:endParaRPr lang="en-US" sz="2800" dirty="0">
              <a:solidFill>
                <a:schemeClr val="bg1"/>
              </a:solidFill>
            </a:endParaRPr>
          </a:p>
        </p:txBody>
      </p:sp>
      <p:sp>
        <p:nvSpPr>
          <p:cNvPr id="7" name="Title 1"/>
          <p:cNvSpPr txBox="1">
            <a:spLocks/>
          </p:cNvSpPr>
          <p:nvPr/>
        </p:nvSpPr>
        <p:spPr>
          <a:xfrm>
            <a:off x="1143000" y="5181600"/>
            <a:ext cx="6934200" cy="14478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Now you will need to insert the coaches’ flash drive(s) into a USB port on your computer or import the files from an email.</a:t>
            </a:r>
          </a:p>
        </p:txBody>
      </p:sp>
      <p:pic>
        <p:nvPicPr>
          <p:cNvPr id="8" name="Picture 7" descr="usb.jpg"/>
          <p:cNvPicPr>
            <a:picLocks noChangeAspect="1"/>
          </p:cNvPicPr>
          <p:nvPr/>
        </p:nvPicPr>
        <p:blipFill>
          <a:blip r:embed="rId2" cstate="print"/>
          <a:stretch>
            <a:fillRect/>
          </a:stretch>
        </p:blipFill>
        <p:spPr>
          <a:xfrm>
            <a:off x="2667000" y="1828800"/>
            <a:ext cx="3429000" cy="2571750"/>
          </a:xfrm>
          <a:prstGeom prst="rect">
            <a:avLst/>
          </a:prstGeom>
        </p:spPr>
      </p:pic>
      <p:pic>
        <p:nvPicPr>
          <p:cNvPr id="11" name="Picture 10" descr="usb1.jpg"/>
          <p:cNvPicPr>
            <a:picLocks noChangeAspect="1"/>
          </p:cNvPicPr>
          <p:nvPr/>
        </p:nvPicPr>
        <p:blipFill>
          <a:blip r:embed="rId3"/>
          <a:stretch>
            <a:fillRect/>
          </a:stretch>
        </p:blipFill>
        <p:spPr>
          <a:xfrm>
            <a:off x="381000" y="1600200"/>
            <a:ext cx="1819535" cy="1295400"/>
          </a:xfrm>
          <a:prstGeom prst="rect">
            <a:avLst/>
          </a:prstGeom>
        </p:spPr>
      </p:pic>
      <p:pic>
        <p:nvPicPr>
          <p:cNvPr id="12" name="Picture 11" descr="usb2.jpg"/>
          <p:cNvPicPr>
            <a:picLocks noChangeAspect="1"/>
          </p:cNvPicPr>
          <p:nvPr/>
        </p:nvPicPr>
        <p:blipFill>
          <a:blip r:embed="rId4"/>
          <a:stretch>
            <a:fillRect/>
          </a:stretch>
        </p:blipFill>
        <p:spPr>
          <a:xfrm>
            <a:off x="466214" y="3429000"/>
            <a:ext cx="1653764" cy="1147762"/>
          </a:xfrm>
          <a:prstGeom prst="rect">
            <a:avLst/>
          </a:prstGeom>
        </p:spPr>
      </p:pic>
      <p:pic>
        <p:nvPicPr>
          <p:cNvPr id="13" name="Picture 12" descr="usb3.jpg"/>
          <p:cNvPicPr>
            <a:picLocks noChangeAspect="1"/>
          </p:cNvPicPr>
          <p:nvPr/>
        </p:nvPicPr>
        <p:blipFill>
          <a:blip r:embed="rId5"/>
          <a:stretch>
            <a:fillRect/>
          </a:stretch>
        </p:blipFill>
        <p:spPr>
          <a:xfrm>
            <a:off x="6638924" y="1447798"/>
            <a:ext cx="2047876" cy="1604679"/>
          </a:xfrm>
          <a:prstGeom prst="rect">
            <a:avLst/>
          </a:prstGeom>
        </p:spPr>
      </p:pic>
      <p:pic>
        <p:nvPicPr>
          <p:cNvPr id="14" name="Picture 13" descr="usb4.jpg"/>
          <p:cNvPicPr>
            <a:picLocks noChangeAspect="1"/>
          </p:cNvPicPr>
          <p:nvPr/>
        </p:nvPicPr>
        <p:blipFill>
          <a:blip r:embed="rId6" cstate="print"/>
          <a:stretch>
            <a:fillRect/>
          </a:stretch>
        </p:blipFill>
        <p:spPr>
          <a:xfrm>
            <a:off x="6858000" y="3346116"/>
            <a:ext cx="1536191" cy="153068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152400" y="1828800"/>
            <a:ext cx="2895600" cy="25908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With a ‘clean slate’ to build your new meet, navigate to the ‘File’ selection on the MM toolbar and select ‘Import’</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24</a:t>
            </a:fld>
            <a:endParaRPr lang="en-US" sz="28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3200400" y="1543050"/>
            <a:ext cx="5758156" cy="4248150"/>
          </a:xfrm>
          <a:prstGeom prst="rect">
            <a:avLst/>
          </a:prstGeom>
          <a:noFill/>
          <a:ln w="9525">
            <a:noFill/>
            <a:miter lim="800000"/>
            <a:headEnd/>
            <a:tailEnd/>
          </a:ln>
          <a:effectLst/>
        </p:spPr>
      </p:pic>
      <p:sp>
        <p:nvSpPr>
          <p:cNvPr id="9" name="Oval 8"/>
          <p:cNvSpPr/>
          <p:nvPr/>
        </p:nvSpPr>
        <p:spPr>
          <a:xfrm>
            <a:off x="3276600" y="3581400"/>
            <a:ext cx="9144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CR Swim Club B\AppData\Local\Microsoft\Windows\Temporary Internet Files\Content.IE5\CZRZ2QGQ\primary-revert[1].png"/>
          <p:cNvPicPr>
            <a:picLocks noChangeAspect="1" noChangeArrowheads="1"/>
          </p:cNvPicPr>
          <p:nvPr/>
        </p:nvPicPr>
        <p:blipFill>
          <a:blip r:embed="rId3" cstate="print"/>
          <a:srcRect/>
          <a:stretch>
            <a:fillRect/>
          </a:stretch>
        </p:blipFill>
        <p:spPr bwMode="auto">
          <a:xfrm>
            <a:off x="838200" y="4876800"/>
            <a:ext cx="1524000" cy="1524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295400"/>
            <a:ext cx="4800600" cy="3505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select ‘Import’, this pop-up appears.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You can select either ‘Entries’ or ‘Rosters Only’ in this window.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You must do both – if at all possible!!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25</a:t>
            </a:fld>
            <a:endParaRPr lang="en-US" sz="2800" dirty="0">
              <a:solidFill>
                <a:schemeClr val="bg1"/>
              </a:solidFill>
            </a:endParaRPr>
          </a:p>
        </p:txBody>
      </p:sp>
      <p:pic>
        <p:nvPicPr>
          <p:cNvPr id="3" name="Picture 2"/>
          <p:cNvPicPr>
            <a:picLocks noChangeAspect="1" noChangeArrowheads="1"/>
          </p:cNvPicPr>
          <p:nvPr/>
        </p:nvPicPr>
        <p:blipFill>
          <a:blip r:embed="rId2"/>
          <a:srcRect/>
          <a:stretch>
            <a:fillRect/>
          </a:stretch>
        </p:blipFill>
        <p:spPr bwMode="auto">
          <a:xfrm>
            <a:off x="5181600" y="1523999"/>
            <a:ext cx="3657600" cy="3872753"/>
          </a:xfrm>
          <a:prstGeom prst="rect">
            <a:avLst/>
          </a:prstGeom>
          <a:noFill/>
          <a:ln w="9525">
            <a:noFill/>
            <a:miter lim="800000"/>
            <a:headEnd/>
            <a:tailEnd/>
          </a:ln>
          <a:effectLst/>
        </p:spPr>
      </p:pic>
      <p:pic>
        <p:nvPicPr>
          <p:cNvPr id="3075" name="Picture 3" descr="C:\Users\CR Swim Club B\AppData\Local\Microsoft\Windows\Temporary Internet Files\Content.IE5\KN9U8T6O\OpportunityCost[1].jpg"/>
          <p:cNvPicPr>
            <a:picLocks noChangeAspect="1" noChangeArrowheads="1"/>
          </p:cNvPicPr>
          <p:nvPr/>
        </p:nvPicPr>
        <p:blipFill>
          <a:blip r:embed="rId3"/>
          <a:srcRect/>
          <a:stretch>
            <a:fillRect/>
          </a:stretch>
        </p:blipFill>
        <p:spPr bwMode="auto">
          <a:xfrm>
            <a:off x="1695450" y="4953000"/>
            <a:ext cx="1733550" cy="1589088"/>
          </a:xfrm>
          <a:prstGeom prst="rect">
            <a:avLst/>
          </a:prstGeom>
          <a:noFill/>
        </p:spPr>
      </p:pic>
      <p:sp>
        <p:nvSpPr>
          <p:cNvPr id="9" name="Oval 8"/>
          <p:cNvSpPr/>
          <p:nvPr/>
        </p:nvSpPr>
        <p:spPr>
          <a:xfrm>
            <a:off x="5334000" y="1524000"/>
            <a:ext cx="15240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219200"/>
            <a:ext cx="4800600" cy="18288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Whichever file you choose, you must navigate to the USB flash drive or email file to import it into MM.</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26</a:t>
            </a:fld>
            <a:endParaRPr lang="en-US" sz="2800" dirty="0">
              <a:solidFill>
                <a:schemeClr val="bg1"/>
              </a:solidFill>
            </a:endParaRPr>
          </a:p>
        </p:txBody>
      </p:sp>
      <p:pic>
        <p:nvPicPr>
          <p:cNvPr id="3" name="Picture 2"/>
          <p:cNvPicPr>
            <a:picLocks noChangeAspect="1" noChangeArrowheads="1"/>
          </p:cNvPicPr>
          <p:nvPr/>
        </p:nvPicPr>
        <p:blipFill>
          <a:blip r:embed="rId2"/>
          <a:srcRect b="62616"/>
          <a:stretch>
            <a:fillRect/>
          </a:stretch>
        </p:blipFill>
        <p:spPr bwMode="auto">
          <a:xfrm>
            <a:off x="5181600" y="1371599"/>
            <a:ext cx="3657600" cy="1447801"/>
          </a:xfrm>
          <a:prstGeom prst="rect">
            <a:avLst/>
          </a:prstGeom>
          <a:noFill/>
          <a:ln w="9525">
            <a:noFill/>
            <a:miter lim="800000"/>
            <a:headEnd/>
            <a:tailEnd/>
          </a:ln>
          <a:effectLst/>
        </p:spPr>
      </p:pic>
      <p:sp>
        <p:nvSpPr>
          <p:cNvPr id="7" name="Oval 6"/>
          <p:cNvSpPr/>
          <p:nvPr/>
        </p:nvSpPr>
        <p:spPr>
          <a:xfrm>
            <a:off x="5334000" y="1371600"/>
            <a:ext cx="15240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srcRect/>
          <a:stretch>
            <a:fillRect/>
          </a:stretch>
        </p:blipFill>
        <p:spPr bwMode="auto">
          <a:xfrm>
            <a:off x="322479" y="3124200"/>
            <a:ext cx="6306921" cy="3581400"/>
          </a:xfrm>
          <a:prstGeom prst="rect">
            <a:avLst/>
          </a:prstGeom>
          <a:noFill/>
          <a:ln w="9525">
            <a:noFill/>
            <a:miter lim="800000"/>
            <a:headEnd/>
            <a:tailEnd/>
          </a:ln>
          <a:effectLst/>
        </p:spPr>
      </p:pic>
      <p:sp>
        <p:nvSpPr>
          <p:cNvPr id="9" name="Oval 8"/>
          <p:cNvSpPr/>
          <p:nvPr/>
        </p:nvSpPr>
        <p:spPr>
          <a:xfrm>
            <a:off x="4191000" y="4572000"/>
            <a:ext cx="2667000" cy="1066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7086600" y="3810000"/>
            <a:ext cx="1752600" cy="22860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 drive letter may vary, i.e. ‘D’, ‘E’, ‘F’, etc.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5562600"/>
            <a:ext cx="8153400" cy="8382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have located the correct file, double-click it!!</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27</a:t>
            </a:fld>
            <a:endParaRPr lang="en-US" sz="2800" dirty="0">
              <a:solidFill>
                <a:schemeClr val="bg1"/>
              </a:solidFill>
            </a:endParaRPr>
          </a:p>
        </p:txBody>
      </p:sp>
      <p:pic>
        <p:nvPicPr>
          <p:cNvPr id="5122" name="Picture 2"/>
          <p:cNvPicPr>
            <a:picLocks noChangeAspect="1" noChangeArrowheads="1"/>
          </p:cNvPicPr>
          <p:nvPr/>
        </p:nvPicPr>
        <p:blipFill>
          <a:blip r:embed="rId2"/>
          <a:srcRect/>
          <a:stretch>
            <a:fillRect/>
          </a:stretch>
        </p:blipFill>
        <p:spPr bwMode="auto">
          <a:xfrm>
            <a:off x="1143000" y="1219200"/>
            <a:ext cx="6838949" cy="4231488"/>
          </a:xfrm>
          <a:prstGeom prst="rect">
            <a:avLst/>
          </a:prstGeom>
          <a:noFill/>
          <a:ln w="9525">
            <a:noFill/>
            <a:miter lim="800000"/>
            <a:headEnd/>
            <a:tailEnd/>
          </a:ln>
          <a:effectLst/>
        </p:spPr>
      </p:pic>
      <p:sp>
        <p:nvSpPr>
          <p:cNvPr id="9" name="Oval 8"/>
          <p:cNvSpPr/>
          <p:nvPr/>
        </p:nvSpPr>
        <p:spPr>
          <a:xfrm>
            <a:off x="2819400" y="3886200"/>
            <a:ext cx="38862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447800"/>
            <a:ext cx="2895600" cy="18288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clicking the correct file, this pop-up will appear, simply click ‘OK’</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28</a:t>
            </a:fld>
            <a:endParaRPr lang="en-US" sz="2800" dirty="0">
              <a:solidFill>
                <a:schemeClr val="bg1"/>
              </a:solidFill>
            </a:endParaRPr>
          </a:p>
        </p:txBody>
      </p:sp>
      <p:pic>
        <p:nvPicPr>
          <p:cNvPr id="6146" name="Picture 2"/>
          <p:cNvPicPr>
            <a:picLocks noChangeAspect="1" noChangeArrowheads="1"/>
          </p:cNvPicPr>
          <p:nvPr/>
        </p:nvPicPr>
        <p:blipFill>
          <a:blip r:embed="rId2"/>
          <a:srcRect/>
          <a:stretch>
            <a:fillRect/>
          </a:stretch>
        </p:blipFill>
        <p:spPr bwMode="auto">
          <a:xfrm>
            <a:off x="3886200" y="1143000"/>
            <a:ext cx="4742113" cy="226192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228599" y="3505200"/>
            <a:ext cx="5232193" cy="3227786"/>
          </a:xfrm>
          <a:prstGeom prst="rect">
            <a:avLst/>
          </a:prstGeom>
          <a:noFill/>
          <a:ln w="9525">
            <a:noFill/>
            <a:miter lim="800000"/>
            <a:headEnd/>
            <a:tailEnd/>
          </a:ln>
          <a:effectLst/>
        </p:spPr>
      </p:pic>
      <p:sp>
        <p:nvSpPr>
          <p:cNvPr id="9" name="Title 1"/>
          <p:cNvSpPr txBox="1">
            <a:spLocks/>
          </p:cNvSpPr>
          <p:nvPr/>
        </p:nvSpPr>
        <p:spPr>
          <a:xfrm>
            <a:off x="5486400" y="4038600"/>
            <a:ext cx="3505200" cy="2133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 new window will open with the ‘unzipped’ file.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Double-click it!!  </a:t>
            </a:r>
          </a:p>
        </p:txBody>
      </p:sp>
      <p:sp>
        <p:nvSpPr>
          <p:cNvPr id="11" name="Oval 10"/>
          <p:cNvSpPr/>
          <p:nvPr/>
        </p:nvSpPr>
        <p:spPr>
          <a:xfrm>
            <a:off x="7391400" y="2743200"/>
            <a:ext cx="12192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4114800"/>
            <a:ext cx="12192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524000"/>
            <a:ext cx="3429000" cy="22098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you mistakenly select the wrong file type, this pop-up will appear as a warning!</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29</a:t>
            </a:fld>
            <a:endParaRPr lang="en-US" sz="2800" dirty="0">
              <a:solidFill>
                <a:schemeClr val="bg1"/>
              </a:solidFill>
            </a:endParaRPr>
          </a:p>
        </p:txBody>
      </p:sp>
      <p:pic>
        <p:nvPicPr>
          <p:cNvPr id="7170" name="Picture 2"/>
          <p:cNvPicPr>
            <a:picLocks noChangeAspect="1" noChangeArrowheads="1"/>
          </p:cNvPicPr>
          <p:nvPr/>
        </p:nvPicPr>
        <p:blipFill>
          <a:blip r:embed="rId2"/>
          <a:srcRect/>
          <a:stretch>
            <a:fillRect/>
          </a:stretch>
        </p:blipFill>
        <p:spPr bwMode="auto">
          <a:xfrm>
            <a:off x="4114800" y="1447800"/>
            <a:ext cx="4591050" cy="2471065"/>
          </a:xfrm>
          <a:prstGeom prst="rect">
            <a:avLst/>
          </a:prstGeom>
          <a:noFill/>
          <a:ln w="9525">
            <a:noFill/>
            <a:miter lim="800000"/>
            <a:headEnd/>
            <a:tailEnd/>
          </a:ln>
          <a:effectLst/>
        </p:spPr>
      </p:pic>
      <p:sp>
        <p:nvSpPr>
          <p:cNvPr id="9" name="Title 1"/>
          <p:cNvSpPr txBox="1">
            <a:spLocks/>
          </p:cNvSpPr>
          <p:nvPr/>
        </p:nvSpPr>
        <p:spPr>
          <a:xfrm>
            <a:off x="4648200" y="4191000"/>
            <a:ext cx="3429000" cy="22098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Simply click ‘OK’ on this window, and then the ‘Cancel’ button to start over.</a:t>
            </a:r>
          </a:p>
        </p:txBody>
      </p:sp>
      <p:pic>
        <p:nvPicPr>
          <p:cNvPr id="7171" name="Picture 3" descr="C:\Users\CR Swim Club B\AppData\Local\Microsoft\Windows\Temporary Internet Files\Content.IE5\KN9U8T6O\stop[1].png"/>
          <p:cNvPicPr>
            <a:picLocks noChangeAspect="1" noChangeArrowheads="1"/>
          </p:cNvPicPr>
          <p:nvPr/>
        </p:nvPicPr>
        <p:blipFill>
          <a:blip r:embed="rId3" cstate="print"/>
          <a:srcRect/>
          <a:stretch>
            <a:fillRect/>
          </a:stretch>
        </p:blipFill>
        <p:spPr bwMode="auto">
          <a:xfrm>
            <a:off x="1143000" y="3733800"/>
            <a:ext cx="2060675" cy="278750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152400" y="2819400"/>
            <a:ext cx="2743200" cy="30480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selecting ‘File’ select ‘Open/New’ from the drop-down menu</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a:t>
            </a:fld>
            <a:endParaRPr lang="en-US" sz="2800" dirty="0">
              <a:solidFill>
                <a:schemeClr val="bg1"/>
              </a:solidFill>
            </a:endParaRPr>
          </a:p>
        </p:txBody>
      </p:sp>
      <p:pic>
        <p:nvPicPr>
          <p:cNvPr id="2051" name="Picture 3"/>
          <p:cNvPicPr>
            <a:picLocks noChangeAspect="1" noChangeArrowheads="1"/>
          </p:cNvPicPr>
          <p:nvPr/>
        </p:nvPicPr>
        <p:blipFill>
          <a:blip r:embed="rId2"/>
          <a:srcRect/>
          <a:stretch>
            <a:fillRect/>
          </a:stretch>
        </p:blipFill>
        <p:spPr bwMode="auto">
          <a:xfrm>
            <a:off x="3124200" y="1219200"/>
            <a:ext cx="5638800" cy="4886960"/>
          </a:xfrm>
          <a:prstGeom prst="rect">
            <a:avLst/>
          </a:prstGeom>
          <a:noFill/>
          <a:ln w="9525">
            <a:noFill/>
            <a:miter lim="800000"/>
            <a:headEnd/>
            <a:tailEnd/>
          </a:ln>
          <a:effectLst/>
        </p:spPr>
      </p:pic>
      <p:sp>
        <p:nvSpPr>
          <p:cNvPr id="8" name="Oval 7"/>
          <p:cNvSpPr/>
          <p:nvPr/>
        </p:nvSpPr>
        <p:spPr>
          <a:xfrm>
            <a:off x="2895600" y="1371600"/>
            <a:ext cx="18288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CR Swim Club B\AppData\Local\Microsoft\Windows\Temporary Internet Files\Content.IE5\CZRZ2QGQ\Click Here[1].png"/>
          <p:cNvPicPr>
            <a:picLocks noChangeAspect="1" noChangeArrowheads="1"/>
          </p:cNvPicPr>
          <p:nvPr/>
        </p:nvPicPr>
        <p:blipFill>
          <a:blip r:embed="rId3" cstate="print"/>
          <a:srcRect/>
          <a:stretch>
            <a:fillRect/>
          </a:stretch>
        </p:blipFill>
        <p:spPr bwMode="auto">
          <a:xfrm>
            <a:off x="914400" y="1676400"/>
            <a:ext cx="1242391" cy="1143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295400"/>
            <a:ext cx="8382000" cy="11430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selecting the correct ‘Entries’ file, you will get this pop-up window. Select ‘OK’!</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30</a:t>
            </a:fld>
            <a:endParaRPr lang="en-US" sz="2800" dirty="0">
              <a:solidFill>
                <a:schemeClr val="bg1"/>
              </a:solidFill>
            </a:endParaRPr>
          </a:p>
        </p:txBody>
      </p:sp>
      <p:pic>
        <p:nvPicPr>
          <p:cNvPr id="8194" name="Picture 2"/>
          <p:cNvPicPr>
            <a:picLocks noChangeAspect="1" noChangeArrowheads="1"/>
          </p:cNvPicPr>
          <p:nvPr/>
        </p:nvPicPr>
        <p:blipFill>
          <a:blip r:embed="rId2"/>
          <a:srcRect/>
          <a:stretch>
            <a:fillRect/>
          </a:stretch>
        </p:blipFill>
        <p:spPr bwMode="auto">
          <a:xfrm>
            <a:off x="838199" y="2590800"/>
            <a:ext cx="7400767" cy="3581400"/>
          </a:xfrm>
          <a:prstGeom prst="rect">
            <a:avLst/>
          </a:prstGeom>
          <a:noFill/>
          <a:ln w="9525">
            <a:noFill/>
            <a:miter lim="800000"/>
            <a:headEnd/>
            <a:tailEnd/>
          </a:ln>
          <a:effectLst/>
        </p:spPr>
      </p:pic>
      <p:sp>
        <p:nvSpPr>
          <p:cNvPr id="9" name="Oval 8"/>
          <p:cNvSpPr/>
          <p:nvPr/>
        </p:nvSpPr>
        <p:spPr>
          <a:xfrm>
            <a:off x="3124200" y="5562600"/>
            <a:ext cx="17526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295400"/>
            <a:ext cx="8382000" cy="11430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click ‘OK’, you will see this pop-up window. Again, select ‘OK’</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31</a:t>
            </a:fld>
            <a:endParaRPr lang="en-US" sz="2800" dirty="0">
              <a:solidFill>
                <a:schemeClr val="bg1"/>
              </a:solidFill>
            </a:endParaRPr>
          </a:p>
        </p:txBody>
      </p:sp>
      <p:pic>
        <p:nvPicPr>
          <p:cNvPr id="9218" name="Picture 2"/>
          <p:cNvPicPr>
            <a:picLocks noChangeAspect="1" noChangeArrowheads="1"/>
          </p:cNvPicPr>
          <p:nvPr/>
        </p:nvPicPr>
        <p:blipFill>
          <a:blip r:embed="rId2"/>
          <a:srcRect/>
          <a:stretch>
            <a:fillRect/>
          </a:stretch>
        </p:blipFill>
        <p:spPr bwMode="auto">
          <a:xfrm>
            <a:off x="533400" y="2590800"/>
            <a:ext cx="5181600" cy="3736480"/>
          </a:xfrm>
          <a:prstGeom prst="rect">
            <a:avLst/>
          </a:prstGeom>
          <a:noFill/>
          <a:ln w="9525">
            <a:noFill/>
            <a:miter lim="800000"/>
            <a:headEnd/>
            <a:tailEnd/>
          </a:ln>
          <a:effectLst/>
        </p:spPr>
      </p:pic>
      <p:sp>
        <p:nvSpPr>
          <p:cNvPr id="9" name="Oval 8"/>
          <p:cNvSpPr/>
          <p:nvPr/>
        </p:nvSpPr>
        <p:spPr>
          <a:xfrm>
            <a:off x="1676400" y="5638800"/>
            <a:ext cx="17526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019800" y="3048000"/>
            <a:ext cx="2895600" cy="2743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*Note*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In this selection window, you should only have the top two boxes checked!!</a:t>
            </a:r>
          </a:p>
        </p:txBody>
      </p:sp>
      <p:sp>
        <p:nvSpPr>
          <p:cNvPr id="11" name="Oval 10"/>
          <p:cNvSpPr/>
          <p:nvPr/>
        </p:nvSpPr>
        <p:spPr>
          <a:xfrm>
            <a:off x="2286000" y="2971800"/>
            <a:ext cx="3886200" cy="990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676400"/>
            <a:ext cx="3581400" cy="42672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click ‘OK’, MM will import the entries and open this ‘Import File Progress’ window.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no exceptions occur, MM will return to the main screen.</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32</a:t>
            </a:fld>
            <a:endParaRPr lang="en-US" sz="2800" dirty="0">
              <a:solidFill>
                <a:schemeClr val="bg1"/>
              </a:solidFill>
            </a:endParaRPr>
          </a:p>
        </p:txBody>
      </p:sp>
      <p:pic>
        <p:nvPicPr>
          <p:cNvPr id="10242" name="Picture 2"/>
          <p:cNvPicPr>
            <a:picLocks noChangeAspect="1" noChangeArrowheads="1"/>
          </p:cNvPicPr>
          <p:nvPr/>
        </p:nvPicPr>
        <p:blipFill>
          <a:blip r:embed="rId2"/>
          <a:srcRect/>
          <a:stretch>
            <a:fillRect/>
          </a:stretch>
        </p:blipFill>
        <p:spPr bwMode="auto">
          <a:xfrm>
            <a:off x="4204189" y="1219200"/>
            <a:ext cx="4482611" cy="3833812"/>
          </a:xfrm>
          <a:prstGeom prst="rect">
            <a:avLst/>
          </a:prstGeom>
          <a:noFill/>
          <a:ln w="9525">
            <a:noFill/>
            <a:miter lim="800000"/>
            <a:headEnd/>
            <a:tailEnd/>
          </a:ln>
          <a:effectLst/>
        </p:spPr>
      </p:pic>
      <p:sp>
        <p:nvSpPr>
          <p:cNvPr id="9" name="Oval 8"/>
          <p:cNvSpPr/>
          <p:nvPr/>
        </p:nvSpPr>
        <p:spPr>
          <a:xfrm>
            <a:off x="5486400" y="4267200"/>
            <a:ext cx="17526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descr="C:\Users\CR Swim Club B\AppData\Local\Microsoft\Windows\Temporary Internet Files\Content.IE5\YO7LIWW9\OK%20happy%20face_full[1].jpg"/>
          <p:cNvPicPr>
            <a:picLocks noChangeAspect="1" noChangeArrowheads="1"/>
          </p:cNvPicPr>
          <p:nvPr/>
        </p:nvPicPr>
        <p:blipFill>
          <a:blip r:embed="rId3" cstate="print"/>
          <a:srcRect/>
          <a:stretch>
            <a:fillRect/>
          </a:stretch>
        </p:blipFill>
        <p:spPr bwMode="auto">
          <a:xfrm>
            <a:off x="5562600" y="5257800"/>
            <a:ext cx="1579063" cy="135731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600200"/>
            <a:ext cx="3581400" cy="22860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there are exceptions, MM will provide this pop-up warning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‘OK’!</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33</a:t>
            </a:fld>
            <a:endParaRPr lang="en-US" sz="2800"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4038600" y="1447800"/>
            <a:ext cx="4419600" cy="2569179"/>
          </a:xfrm>
          <a:prstGeom prst="rect">
            <a:avLst/>
          </a:prstGeom>
          <a:noFill/>
          <a:ln w="9525">
            <a:noFill/>
            <a:miter lim="800000"/>
            <a:headEnd/>
            <a:tailEnd/>
          </a:ln>
          <a:effectLst/>
        </p:spPr>
      </p:pic>
      <p:sp>
        <p:nvSpPr>
          <p:cNvPr id="9" name="Oval 8"/>
          <p:cNvSpPr/>
          <p:nvPr/>
        </p:nvSpPr>
        <p:spPr>
          <a:xfrm>
            <a:off x="6629400" y="3048000"/>
            <a:ext cx="1905000" cy="914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CR Swim Club B\AppData\Local\Microsoft\Windows\Temporary Internet Files\Content.IE5\CZRZ2QGQ\Ask-questions[1].jpg"/>
          <p:cNvPicPr>
            <a:picLocks noChangeAspect="1" noChangeArrowheads="1"/>
          </p:cNvPicPr>
          <p:nvPr/>
        </p:nvPicPr>
        <p:blipFill>
          <a:blip r:embed="rId3"/>
          <a:srcRect/>
          <a:stretch>
            <a:fillRect/>
          </a:stretch>
        </p:blipFill>
        <p:spPr bwMode="auto">
          <a:xfrm>
            <a:off x="5410200" y="4408712"/>
            <a:ext cx="1676400" cy="1915888"/>
          </a:xfrm>
          <a:prstGeom prst="rect">
            <a:avLst/>
          </a:prstGeom>
          <a:noFill/>
        </p:spPr>
      </p:pic>
      <p:pic>
        <p:nvPicPr>
          <p:cNvPr id="12" name="Picture 3" descr="C:\Users\CR Swim Club B\AppData\Local\Microsoft\Windows\Temporary Internet Files\Content.IE5\KN9U8T6O\question[1].jpg"/>
          <p:cNvPicPr>
            <a:picLocks noChangeAspect="1" noChangeArrowheads="1"/>
          </p:cNvPicPr>
          <p:nvPr/>
        </p:nvPicPr>
        <p:blipFill>
          <a:blip r:embed="rId4" cstate="print"/>
          <a:srcRect/>
          <a:stretch>
            <a:fillRect/>
          </a:stretch>
        </p:blipFill>
        <p:spPr bwMode="auto">
          <a:xfrm>
            <a:off x="1143000" y="4343400"/>
            <a:ext cx="1828800" cy="1828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4267200"/>
            <a:ext cx="8458200" cy="2286000"/>
          </a:xfrm>
          <a:prstGeom prst="rect">
            <a:avLst/>
          </a:prstGeom>
          <a:noFill/>
          <a:ln>
            <a:noFill/>
          </a:ln>
        </p:spPr>
        <p:txBody>
          <a:bodyPr vert="horz" lIns="0" tIns="0" rIns="18288" bIns="0" anchor="t">
            <a:normAutofit fontScale="92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click ‘OK’, MM will create a report showing the exceptions. Exceptions can include double lane assignments, incorrect gender/event, etc. Print out the report by clicking the printer icon at the top of the screen. Once you print the report, simply close the ‘Print/Export Reports’ window.</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34</a:t>
            </a:fld>
            <a:endParaRPr lang="en-US" sz="2800" dirty="0">
              <a:solidFill>
                <a:schemeClr val="bg1"/>
              </a:solidFill>
            </a:endParaRPr>
          </a:p>
        </p:txBody>
      </p:sp>
      <p:pic>
        <p:nvPicPr>
          <p:cNvPr id="2050" name="Picture 2"/>
          <p:cNvPicPr>
            <a:picLocks noChangeAspect="1" noChangeArrowheads="1"/>
          </p:cNvPicPr>
          <p:nvPr/>
        </p:nvPicPr>
        <p:blipFill>
          <a:blip r:embed="rId2"/>
          <a:srcRect/>
          <a:stretch>
            <a:fillRect/>
          </a:stretch>
        </p:blipFill>
        <p:spPr bwMode="auto">
          <a:xfrm>
            <a:off x="381000" y="1219200"/>
            <a:ext cx="8382000" cy="2748803"/>
          </a:xfrm>
          <a:prstGeom prst="rect">
            <a:avLst/>
          </a:prstGeom>
          <a:noFill/>
          <a:ln w="9525">
            <a:noFill/>
            <a:miter lim="800000"/>
            <a:headEnd/>
            <a:tailEnd/>
          </a:ln>
          <a:effectLst/>
        </p:spPr>
      </p:pic>
      <p:sp>
        <p:nvSpPr>
          <p:cNvPr id="9" name="Oval 8"/>
          <p:cNvSpPr/>
          <p:nvPr/>
        </p:nvSpPr>
        <p:spPr>
          <a:xfrm>
            <a:off x="457200" y="1066800"/>
            <a:ext cx="17526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01000" y="914400"/>
            <a:ext cx="1143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676400"/>
            <a:ext cx="3581400" cy="3505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printing out the exceptions report and closing the window, MM will return to the ‘Import File Progress window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‘OK’</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35</a:t>
            </a:fld>
            <a:endParaRPr lang="en-US" sz="2800" dirty="0">
              <a:solidFill>
                <a:schemeClr val="bg1"/>
              </a:solidFill>
            </a:endParaRPr>
          </a:p>
        </p:txBody>
      </p:sp>
      <p:pic>
        <p:nvPicPr>
          <p:cNvPr id="10242" name="Picture 2"/>
          <p:cNvPicPr>
            <a:picLocks noChangeAspect="1" noChangeArrowheads="1"/>
          </p:cNvPicPr>
          <p:nvPr/>
        </p:nvPicPr>
        <p:blipFill>
          <a:blip r:embed="rId2"/>
          <a:srcRect/>
          <a:stretch>
            <a:fillRect/>
          </a:stretch>
        </p:blipFill>
        <p:spPr bwMode="auto">
          <a:xfrm>
            <a:off x="4204189" y="1219200"/>
            <a:ext cx="4482611" cy="3833812"/>
          </a:xfrm>
          <a:prstGeom prst="rect">
            <a:avLst/>
          </a:prstGeom>
          <a:noFill/>
          <a:ln w="9525">
            <a:noFill/>
            <a:miter lim="800000"/>
            <a:headEnd/>
            <a:tailEnd/>
          </a:ln>
          <a:effectLst/>
        </p:spPr>
      </p:pic>
      <p:sp>
        <p:nvSpPr>
          <p:cNvPr id="9" name="Oval 8"/>
          <p:cNvSpPr/>
          <p:nvPr/>
        </p:nvSpPr>
        <p:spPr>
          <a:xfrm>
            <a:off x="5486400" y="4267200"/>
            <a:ext cx="1752600" cy="762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descr="C:\Users\CR Swim Club B\AppData\Local\Microsoft\Windows\Temporary Internet Files\Content.IE5\YO7LIWW9\OK%20happy%20face_full[1].jpg"/>
          <p:cNvPicPr>
            <a:picLocks noChangeAspect="1" noChangeArrowheads="1"/>
          </p:cNvPicPr>
          <p:nvPr/>
        </p:nvPicPr>
        <p:blipFill>
          <a:blip r:embed="rId3" cstate="print"/>
          <a:srcRect/>
          <a:stretch>
            <a:fillRect/>
          </a:stretch>
        </p:blipFill>
        <p:spPr bwMode="auto">
          <a:xfrm>
            <a:off x="5562600" y="5257800"/>
            <a:ext cx="1579063" cy="1357312"/>
          </a:xfrm>
          <a:prstGeom prst="rect">
            <a:avLst/>
          </a:prstGeom>
          <a:noFill/>
        </p:spPr>
      </p:pic>
      <p:pic>
        <p:nvPicPr>
          <p:cNvPr id="8" name="Picture 5" descr="C:\Users\CR Swim Club B\AppData\Local\Microsoft\Windows\Temporary Internet Files\Content.IE5\KN9U8T6O\Human-emblem-OK-green.svg[1].png"/>
          <p:cNvPicPr>
            <a:picLocks noChangeAspect="1" noChangeArrowheads="1"/>
          </p:cNvPicPr>
          <p:nvPr/>
        </p:nvPicPr>
        <p:blipFill>
          <a:blip r:embed="rId4" cstate="print"/>
          <a:srcRect/>
          <a:stretch>
            <a:fillRect/>
          </a:stretch>
        </p:blipFill>
        <p:spPr bwMode="auto">
          <a:xfrm>
            <a:off x="1828800" y="5410200"/>
            <a:ext cx="838200" cy="838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609600" y="1676400"/>
            <a:ext cx="7924800" cy="1905000"/>
          </a:xfrm>
          <a:prstGeom prst="rect">
            <a:avLst/>
          </a:prstGeom>
          <a:noFill/>
          <a:ln>
            <a:noFill/>
          </a:ln>
        </p:spPr>
        <p:txBody>
          <a:bodyPr vert="horz" lIns="0" tIns="0" rIns="18288" bIns="0" anchor="t">
            <a:normAutofit fontScale="925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With the exceptions report in hand, choose the ‘Run’ selection from the MM toolbar and access the event where the exceptions occur and update the necessary information, i.e. edit lane assignments, edit the swimmers, etc.</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36</a:t>
            </a:fld>
            <a:endParaRPr lang="en-US" sz="2800" dirty="0">
              <a:solidFill>
                <a:schemeClr val="bg1"/>
              </a:solidFill>
            </a:endParaRPr>
          </a:p>
        </p:txBody>
      </p:sp>
      <p:pic>
        <p:nvPicPr>
          <p:cNvPr id="11" name="Picture 2"/>
          <p:cNvPicPr>
            <a:picLocks noChangeAspect="1" noChangeArrowheads="1"/>
          </p:cNvPicPr>
          <p:nvPr/>
        </p:nvPicPr>
        <p:blipFill>
          <a:blip r:embed="rId2"/>
          <a:srcRect/>
          <a:stretch>
            <a:fillRect/>
          </a:stretch>
        </p:blipFill>
        <p:spPr bwMode="auto">
          <a:xfrm>
            <a:off x="381000" y="3810000"/>
            <a:ext cx="8408710" cy="1219200"/>
          </a:xfrm>
          <a:prstGeom prst="rect">
            <a:avLst/>
          </a:prstGeom>
          <a:noFill/>
          <a:ln w="9525">
            <a:noFill/>
            <a:miter lim="800000"/>
            <a:headEnd/>
            <a:tailEnd/>
          </a:ln>
          <a:effectLst/>
        </p:spPr>
      </p:pic>
      <p:sp>
        <p:nvSpPr>
          <p:cNvPr id="9" name="Oval 8"/>
          <p:cNvSpPr/>
          <p:nvPr/>
        </p:nvSpPr>
        <p:spPr>
          <a:xfrm>
            <a:off x="4343400" y="3886200"/>
            <a:ext cx="10668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609600" y="5486400"/>
            <a:ext cx="7924800" cy="10668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*Note* Suggest importing the roster files from both teams before editing the meet!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219200"/>
            <a:ext cx="8382000" cy="13716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Now that you have successfully imported the ‘Entries’ file, repeat the steps on slides 23 thru 27 to import the ‘Rosters Only’ file!</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37</a:t>
            </a:fld>
            <a:endParaRPr lang="en-US" sz="2800" dirty="0">
              <a:solidFill>
                <a:schemeClr val="bg1"/>
              </a:solidFill>
            </a:endParaRPr>
          </a:p>
        </p:txBody>
      </p:sp>
      <p:pic>
        <p:nvPicPr>
          <p:cNvPr id="7" name="Picture 6"/>
          <p:cNvPicPr>
            <a:picLocks noChangeAspect="1" noChangeArrowheads="1"/>
          </p:cNvPicPr>
          <p:nvPr/>
        </p:nvPicPr>
        <p:blipFill>
          <a:blip r:embed="rId2"/>
          <a:srcRect b="62616"/>
          <a:stretch>
            <a:fillRect/>
          </a:stretch>
        </p:blipFill>
        <p:spPr bwMode="auto">
          <a:xfrm>
            <a:off x="381000" y="2743200"/>
            <a:ext cx="3657600" cy="1447801"/>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a:srcRect/>
          <a:stretch>
            <a:fillRect/>
          </a:stretch>
        </p:blipFill>
        <p:spPr bwMode="auto">
          <a:xfrm>
            <a:off x="3276600" y="3443287"/>
            <a:ext cx="5657281" cy="2728913"/>
          </a:xfrm>
          <a:prstGeom prst="rect">
            <a:avLst/>
          </a:prstGeom>
          <a:noFill/>
          <a:ln w="9525">
            <a:noFill/>
            <a:miter lim="800000"/>
            <a:headEnd/>
            <a:tailEnd/>
          </a:ln>
          <a:effectLst/>
        </p:spPr>
      </p:pic>
      <p:pic>
        <p:nvPicPr>
          <p:cNvPr id="11267" name="Picture 3" descr="C:\Users\CR Swim Club B\AppData\Local\Microsoft\Windows\Temporary Internet Files\Content.IE5\WEFSTRZM\peopel[1].png"/>
          <p:cNvPicPr>
            <a:picLocks noChangeAspect="1" noChangeArrowheads="1"/>
          </p:cNvPicPr>
          <p:nvPr/>
        </p:nvPicPr>
        <p:blipFill>
          <a:blip r:embed="rId4"/>
          <a:srcRect/>
          <a:stretch>
            <a:fillRect/>
          </a:stretch>
        </p:blipFill>
        <p:spPr bwMode="auto">
          <a:xfrm>
            <a:off x="457199" y="4800600"/>
            <a:ext cx="2323023" cy="1447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5486400" y="1219200"/>
            <a:ext cx="3429000" cy="25146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When importing the ‘Rosters Only’ file, you will receive this pop-up window, simply select ‘No’!</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38</a:t>
            </a:fld>
            <a:endParaRPr lang="en-US" sz="2800" dirty="0">
              <a:solidFill>
                <a:schemeClr val="bg1"/>
              </a:solidFill>
            </a:endParaRPr>
          </a:p>
        </p:txBody>
      </p:sp>
      <p:sp>
        <p:nvSpPr>
          <p:cNvPr id="8" name="Title 1"/>
          <p:cNvSpPr txBox="1">
            <a:spLocks/>
          </p:cNvSpPr>
          <p:nvPr/>
        </p:nvSpPr>
        <p:spPr>
          <a:xfrm>
            <a:off x="304800" y="4267200"/>
            <a:ext cx="2667000" cy="19050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You will then see this pop-up window, and again select ‘No’!</a:t>
            </a:r>
          </a:p>
        </p:txBody>
      </p:sp>
      <p:pic>
        <p:nvPicPr>
          <p:cNvPr id="12290" name="Picture 2"/>
          <p:cNvPicPr>
            <a:picLocks noChangeAspect="1" noChangeArrowheads="1"/>
          </p:cNvPicPr>
          <p:nvPr/>
        </p:nvPicPr>
        <p:blipFill>
          <a:blip r:embed="rId2"/>
          <a:srcRect/>
          <a:stretch>
            <a:fillRect/>
          </a:stretch>
        </p:blipFill>
        <p:spPr bwMode="auto">
          <a:xfrm>
            <a:off x="228600" y="1447799"/>
            <a:ext cx="4953000" cy="2110409"/>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3276600" y="4343400"/>
            <a:ext cx="3048000" cy="1833657"/>
          </a:xfrm>
          <a:prstGeom prst="rect">
            <a:avLst/>
          </a:prstGeom>
          <a:noFill/>
          <a:ln w="9525">
            <a:noFill/>
            <a:miter lim="800000"/>
            <a:headEnd/>
            <a:tailEnd/>
          </a:ln>
          <a:effectLst/>
        </p:spPr>
      </p:pic>
      <p:pic>
        <p:nvPicPr>
          <p:cNvPr id="12292" name="Picture 4" descr="C:\Users\CR Swim Club B\AppData\Local\Microsoft\Windows\Temporary Internet Files\Content.IE5\CZRZ2QGQ\18-14-foto-No-positivo[1].jpg"/>
          <p:cNvPicPr>
            <a:picLocks noChangeAspect="1" noChangeArrowheads="1"/>
          </p:cNvPicPr>
          <p:nvPr/>
        </p:nvPicPr>
        <p:blipFill>
          <a:blip r:embed="rId4"/>
          <a:srcRect/>
          <a:stretch>
            <a:fillRect/>
          </a:stretch>
        </p:blipFill>
        <p:spPr bwMode="auto">
          <a:xfrm>
            <a:off x="6721929" y="4648200"/>
            <a:ext cx="2193471" cy="1295400"/>
          </a:xfrm>
          <a:prstGeom prst="rect">
            <a:avLst/>
          </a:prstGeom>
          <a:noFill/>
        </p:spPr>
      </p:pic>
      <p:sp>
        <p:nvSpPr>
          <p:cNvPr id="11" name="Oval 10"/>
          <p:cNvSpPr/>
          <p:nvPr/>
        </p:nvSpPr>
        <p:spPr>
          <a:xfrm>
            <a:off x="3810000" y="2895600"/>
            <a:ext cx="1524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00600" y="5486400"/>
            <a:ext cx="1524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39</a:t>
            </a:fld>
            <a:endParaRPr lang="en-US" sz="2800" dirty="0">
              <a:solidFill>
                <a:schemeClr val="bg1"/>
              </a:solidFill>
            </a:endParaRPr>
          </a:p>
        </p:txBody>
      </p:sp>
      <p:pic>
        <p:nvPicPr>
          <p:cNvPr id="13315" name="Picture 3"/>
          <p:cNvPicPr>
            <a:picLocks noChangeAspect="1" noChangeArrowheads="1"/>
          </p:cNvPicPr>
          <p:nvPr/>
        </p:nvPicPr>
        <p:blipFill>
          <a:blip r:embed="rId2"/>
          <a:srcRect/>
          <a:stretch>
            <a:fillRect/>
          </a:stretch>
        </p:blipFill>
        <p:spPr bwMode="auto">
          <a:xfrm>
            <a:off x="4467225" y="1338828"/>
            <a:ext cx="3914775" cy="3356997"/>
          </a:xfrm>
          <a:prstGeom prst="rect">
            <a:avLst/>
          </a:prstGeom>
          <a:noFill/>
          <a:ln w="9525">
            <a:noFill/>
            <a:miter lim="800000"/>
            <a:headEnd/>
            <a:tailEnd/>
          </a:ln>
          <a:effectLst/>
        </p:spPr>
      </p:pic>
      <p:sp>
        <p:nvSpPr>
          <p:cNvPr id="9" name="Title 1"/>
          <p:cNvSpPr txBox="1">
            <a:spLocks/>
          </p:cNvSpPr>
          <p:nvPr/>
        </p:nvSpPr>
        <p:spPr>
          <a:xfrm>
            <a:off x="381000" y="1676400"/>
            <a:ext cx="3581400" cy="42672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click ‘OK’, MM will import the selected roster file and open this ‘Import File Progress’ window.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no exceptions occur, MM will return to the main screen.</a:t>
            </a:r>
          </a:p>
        </p:txBody>
      </p:sp>
      <p:pic>
        <p:nvPicPr>
          <p:cNvPr id="13316" name="Picture 4" descr="C:\Users\CR Swim Club B\AppData\Local\Microsoft\Windows\Temporary Internet Files\Content.IE5\YO7LIWW9\ok2[1].jpg"/>
          <p:cNvPicPr>
            <a:picLocks noChangeAspect="1" noChangeArrowheads="1"/>
          </p:cNvPicPr>
          <p:nvPr/>
        </p:nvPicPr>
        <p:blipFill>
          <a:blip r:embed="rId3"/>
          <a:srcRect/>
          <a:stretch>
            <a:fillRect/>
          </a:stretch>
        </p:blipFill>
        <p:spPr bwMode="auto">
          <a:xfrm>
            <a:off x="5715000" y="4953000"/>
            <a:ext cx="1524000" cy="1524000"/>
          </a:xfrm>
          <a:prstGeom prst="rect">
            <a:avLst/>
          </a:prstGeom>
          <a:noFill/>
        </p:spPr>
      </p:pic>
      <p:sp>
        <p:nvSpPr>
          <p:cNvPr id="7" name="Oval 6"/>
          <p:cNvSpPr/>
          <p:nvPr/>
        </p:nvSpPr>
        <p:spPr>
          <a:xfrm>
            <a:off x="5638800" y="4038600"/>
            <a:ext cx="14478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04800" y="1143000"/>
            <a:ext cx="8610600" cy="533400"/>
          </a:xfrm>
          <a:prstGeom prst="rect">
            <a:avLst/>
          </a:prstGeom>
          <a:noFill/>
          <a:ln>
            <a:noFill/>
          </a:ln>
        </p:spPr>
        <p:txBody>
          <a:bodyPr vert="horz" lIns="0" tIns="0" rIns="18288" bIns="0" anchor="ctr">
            <a:normAutofit fontScale="92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Select an old meet database or the meet database provided</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a:t>
            </a:fld>
            <a:endParaRPr lang="en-US" sz="2800" dirty="0">
              <a:solidFill>
                <a:schemeClr val="bg1"/>
              </a:solidFill>
            </a:endParaRPr>
          </a:p>
        </p:txBody>
      </p:sp>
      <p:pic>
        <p:nvPicPr>
          <p:cNvPr id="4100" name="Picture 4" descr="C:\Users\CRSWIM~1\AppData\Local\Temp\SNAGHTML2a5ba7.PNG"/>
          <p:cNvPicPr>
            <a:picLocks noChangeAspect="1" noChangeArrowheads="1"/>
          </p:cNvPicPr>
          <p:nvPr/>
        </p:nvPicPr>
        <p:blipFill>
          <a:blip r:embed="rId2"/>
          <a:srcRect/>
          <a:stretch>
            <a:fillRect/>
          </a:stretch>
        </p:blipFill>
        <p:spPr bwMode="auto">
          <a:xfrm>
            <a:off x="685800" y="1752600"/>
            <a:ext cx="7874761" cy="3960193"/>
          </a:xfrm>
          <a:prstGeom prst="rect">
            <a:avLst/>
          </a:prstGeom>
          <a:noFill/>
        </p:spPr>
      </p:pic>
      <p:sp>
        <p:nvSpPr>
          <p:cNvPr id="8" name="Oval 7"/>
          <p:cNvSpPr/>
          <p:nvPr/>
        </p:nvSpPr>
        <p:spPr>
          <a:xfrm>
            <a:off x="3429000" y="3276600"/>
            <a:ext cx="2362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09600" y="5943600"/>
            <a:ext cx="7924800" cy="5334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Double-click the database!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371600"/>
            <a:ext cx="8382000" cy="1371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you have successfully imported BOTH teams’ entries and roster files, navigate to the ‘Set-up’ selection on the MM toolbar.</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40</a:t>
            </a:fld>
            <a:endParaRPr lang="en-US" sz="2800" dirty="0">
              <a:solidFill>
                <a:schemeClr val="bg1"/>
              </a:solidFill>
            </a:endParaRPr>
          </a:p>
        </p:txBody>
      </p:sp>
      <p:sp>
        <p:nvSpPr>
          <p:cNvPr id="8" name="Title 1"/>
          <p:cNvSpPr txBox="1">
            <a:spLocks/>
          </p:cNvSpPr>
          <p:nvPr/>
        </p:nvSpPr>
        <p:spPr>
          <a:xfrm>
            <a:off x="152400" y="4953000"/>
            <a:ext cx="8839200" cy="12192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This is a very important step, as you must tell MM how to score the meet!</a:t>
            </a:r>
          </a:p>
        </p:txBody>
      </p:sp>
      <p:pic>
        <p:nvPicPr>
          <p:cNvPr id="12" name="Picture 2"/>
          <p:cNvPicPr>
            <a:picLocks noChangeAspect="1" noChangeArrowheads="1"/>
          </p:cNvPicPr>
          <p:nvPr/>
        </p:nvPicPr>
        <p:blipFill>
          <a:blip r:embed="rId2"/>
          <a:srcRect/>
          <a:stretch>
            <a:fillRect/>
          </a:stretch>
        </p:blipFill>
        <p:spPr bwMode="auto">
          <a:xfrm>
            <a:off x="381000" y="3200400"/>
            <a:ext cx="8408710" cy="1219200"/>
          </a:xfrm>
          <a:prstGeom prst="rect">
            <a:avLst/>
          </a:prstGeom>
          <a:noFill/>
          <a:ln w="9525">
            <a:noFill/>
            <a:miter lim="800000"/>
            <a:headEnd/>
            <a:tailEnd/>
          </a:ln>
          <a:effectLst/>
        </p:spPr>
      </p:pic>
      <p:sp>
        <p:nvSpPr>
          <p:cNvPr id="9" name="Oval 8"/>
          <p:cNvSpPr/>
          <p:nvPr/>
        </p:nvSpPr>
        <p:spPr>
          <a:xfrm>
            <a:off x="609600" y="3352800"/>
            <a:ext cx="990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371600"/>
            <a:ext cx="3962400" cy="3124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choosing ‘Set-up’ you will see this drop-down window appear.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on the  ‘Entry/Scoring Preferences’ selection</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41</a:t>
            </a:fld>
            <a:endParaRPr lang="en-US" sz="2800" dirty="0">
              <a:solidFill>
                <a:schemeClr val="bg1"/>
              </a:solidFill>
            </a:endParaRPr>
          </a:p>
        </p:txBody>
      </p:sp>
      <p:pic>
        <p:nvPicPr>
          <p:cNvPr id="3074" name="Picture 2"/>
          <p:cNvPicPr>
            <a:picLocks noChangeAspect="1" noChangeArrowheads="1"/>
          </p:cNvPicPr>
          <p:nvPr/>
        </p:nvPicPr>
        <p:blipFill>
          <a:blip r:embed="rId2"/>
          <a:srcRect/>
          <a:stretch>
            <a:fillRect/>
          </a:stretch>
        </p:blipFill>
        <p:spPr bwMode="auto">
          <a:xfrm>
            <a:off x="4343400" y="1143000"/>
            <a:ext cx="4029075" cy="5416331"/>
          </a:xfrm>
          <a:prstGeom prst="rect">
            <a:avLst/>
          </a:prstGeom>
          <a:noFill/>
          <a:ln w="9525">
            <a:noFill/>
            <a:miter lim="800000"/>
            <a:headEnd/>
            <a:tailEnd/>
          </a:ln>
          <a:effectLst/>
        </p:spPr>
      </p:pic>
      <p:sp>
        <p:nvSpPr>
          <p:cNvPr id="9" name="Oval 8"/>
          <p:cNvSpPr/>
          <p:nvPr/>
        </p:nvSpPr>
        <p:spPr>
          <a:xfrm>
            <a:off x="4876800" y="2895600"/>
            <a:ext cx="2286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CR Swim Club B\AppData\Local\Microsoft\Windows\Temporary Internet Files\Content.IE5\KN9U8T6O\Smiley-Face_click[1].jpg"/>
          <p:cNvPicPr>
            <a:picLocks noChangeAspect="1" noChangeArrowheads="1"/>
          </p:cNvPicPr>
          <p:nvPr/>
        </p:nvPicPr>
        <p:blipFill>
          <a:blip r:embed="rId3"/>
          <a:srcRect/>
          <a:stretch>
            <a:fillRect/>
          </a:stretch>
        </p:blipFill>
        <p:spPr bwMode="auto">
          <a:xfrm>
            <a:off x="1371600" y="4648200"/>
            <a:ext cx="1666874" cy="166687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6324600" y="1524000"/>
            <a:ext cx="2590800" cy="4419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When you select ‘Entry/Scoring Preferences’, you will see this pop-up window appear.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Select the ‘2 or 3+ Double Dual’ tab!</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42</a:t>
            </a:fld>
            <a:endParaRPr lang="en-US" sz="2800" dirty="0">
              <a:solidFill>
                <a:schemeClr val="bg1"/>
              </a:solidFill>
            </a:endParaRPr>
          </a:p>
        </p:txBody>
      </p:sp>
      <p:pic>
        <p:nvPicPr>
          <p:cNvPr id="4098" name="Picture 2"/>
          <p:cNvPicPr>
            <a:picLocks noChangeAspect="1" noChangeArrowheads="1"/>
          </p:cNvPicPr>
          <p:nvPr/>
        </p:nvPicPr>
        <p:blipFill>
          <a:blip r:embed="rId2"/>
          <a:srcRect/>
          <a:stretch>
            <a:fillRect/>
          </a:stretch>
        </p:blipFill>
        <p:spPr bwMode="auto">
          <a:xfrm>
            <a:off x="304800" y="1143000"/>
            <a:ext cx="5781675" cy="5057775"/>
          </a:xfrm>
          <a:prstGeom prst="rect">
            <a:avLst/>
          </a:prstGeom>
          <a:noFill/>
          <a:ln w="9525">
            <a:noFill/>
            <a:miter lim="800000"/>
            <a:headEnd/>
            <a:tailEnd/>
          </a:ln>
          <a:effectLst/>
        </p:spPr>
      </p:pic>
      <p:sp>
        <p:nvSpPr>
          <p:cNvPr id="9" name="Oval 8"/>
          <p:cNvSpPr/>
          <p:nvPr/>
        </p:nvSpPr>
        <p:spPr>
          <a:xfrm>
            <a:off x="2971800" y="1219200"/>
            <a:ext cx="1981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6324600" y="2133600"/>
            <a:ext cx="2590800" cy="32004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 ‘2 or 3+ Double Dual’ tab will look like this.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on the red box next to ‘Select Teams’!</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43</a:t>
            </a:fld>
            <a:endParaRPr lang="en-US" sz="2800" dirty="0">
              <a:solidFill>
                <a:schemeClr val="bg1"/>
              </a:solidFill>
            </a:endParaRPr>
          </a:p>
        </p:txBody>
      </p:sp>
      <p:pic>
        <p:nvPicPr>
          <p:cNvPr id="5122" name="Picture 2"/>
          <p:cNvPicPr>
            <a:picLocks noChangeAspect="1" noChangeArrowheads="1"/>
          </p:cNvPicPr>
          <p:nvPr/>
        </p:nvPicPr>
        <p:blipFill>
          <a:blip r:embed="rId2"/>
          <a:srcRect/>
          <a:stretch>
            <a:fillRect/>
          </a:stretch>
        </p:blipFill>
        <p:spPr bwMode="auto">
          <a:xfrm>
            <a:off x="304800" y="1219200"/>
            <a:ext cx="5800725" cy="5057775"/>
          </a:xfrm>
          <a:prstGeom prst="rect">
            <a:avLst/>
          </a:prstGeom>
          <a:noFill/>
          <a:ln w="9525">
            <a:noFill/>
            <a:miter lim="800000"/>
            <a:headEnd/>
            <a:tailEnd/>
          </a:ln>
          <a:effectLst/>
        </p:spPr>
      </p:pic>
      <p:sp>
        <p:nvSpPr>
          <p:cNvPr id="9" name="Oval 8"/>
          <p:cNvSpPr/>
          <p:nvPr/>
        </p:nvSpPr>
        <p:spPr>
          <a:xfrm>
            <a:off x="2667000" y="2514600"/>
            <a:ext cx="1981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371600"/>
            <a:ext cx="2590800" cy="4876800"/>
          </a:xfrm>
          <a:prstGeom prst="rect">
            <a:avLst/>
          </a:prstGeom>
          <a:noFill/>
          <a:ln>
            <a:noFill/>
          </a:ln>
        </p:spPr>
        <p:txBody>
          <a:bodyPr vert="horz" lIns="0" tIns="0" rIns="18288" bIns="0" anchor="t">
            <a:normAutofit fontScale="9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clicking on the ‘Red Box’, you will see this window appear.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You must check ALL of the boxes in the ‘Team Pairings’ section to ensure MM will score the meet correctly!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Then simply click ‘Save’!</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44</a:t>
            </a:fld>
            <a:endParaRPr lang="en-US" sz="2800" dirty="0">
              <a:solidFill>
                <a:schemeClr val="bg1"/>
              </a:solidFill>
            </a:endParaRPr>
          </a:p>
        </p:txBody>
      </p:sp>
      <p:pic>
        <p:nvPicPr>
          <p:cNvPr id="6146" name="Picture 2"/>
          <p:cNvPicPr>
            <a:picLocks noChangeAspect="1" noChangeArrowheads="1"/>
          </p:cNvPicPr>
          <p:nvPr/>
        </p:nvPicPr>
        <p:blipFill>
          <a:blip r:embed="rId2"/>
          <a:srcRect/>
          <a:stretch>
            <a:fillRect/>
          </a:stretch>
        </p:blipFill>
        <p:spPr bwMode="auto">
          <a:xfrm>
            <a:off x="2971800" y="1295400"/>
            <a:ext cx="5902325" cy="4829175"/>
          </a:xfrm>
          <a:prstGeom prst="rect">
            <a:avLst/>
          </a:prstGeom>
          <a:noFill/>
          <a:ln w="9525">
            <a:noFill/>
            <a:miter lim="800000"/>
            <a:headEnd/>
            <a:tailEnd/>
          </a:ln>
          <a:effectLst/>
        </p:spPr>
      </p:pic>
      <p:sp>
        <p:nvSpPr>
          <p:cNvPr id="9" name="Oval 8"/>
          <p:cNvSpPr/>
          <p:nvPr/>
        </p:nvSpPr>
        <p:spPr>
          <a:xfrm>
            <a:off x="2971800" y="2362200"/>
            <a:ext cx="1143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1676400"/>
            <a:ext cx="8382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CR Swim Club B\AppData\Local\Microsoft\Windows\Temporary Internet Files\Content.IE5\KN9U8T6O\dholler-ok[1].png"/>
          <p:cNvPicPr>
            <a:picLocks noChangeAspect="1" noChangeArrowheads="1"/>
          </p:cNvPicPr>
          <p:nvPr/>
        </p:nvPicPr>
        <p:blipFill>
          <a:blip r:embed="rId3" cstate="print"/>
          <a:srcRect/>
          <a:stretch>
            <a:fillRect/>
          </a:stretch>
        </p:blipFill>
        <p:spPr bwMode="auto">
          <a:xfrm>
            <a:off x="5445947" y="3617147"/>
            <a:ext cx="1183453" cy="118345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6324600" y="1524000"/>
            <a:ext cx="2590800" cy="4419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have saved your ‘Team Pairings’, MM will return to the ‘Entry/Scoring Preferences’ window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‘OK’!!</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45</a:t>
            </a:fld>
            <a:endParaRPr lang="en-US" sz="2800" dirty="0">
              <a:solidFill>
                <a:schemeClr val="bg1"/>
              </a:solidFill>
            </a:endParaRPr>
          </a:p>
        </p:txBody>
      </p:sp>
      <p:pic>
        <p:nvPicPr>
          <p:cNvPr id="5122" name="Picture 2"/>
          <p:cNvPicPr>
            <a:picLocks noChangeAspect="1" noChangeArrowheads="1"/>
          </p:cNvPicPr>
          <p:nvPr/>
        </p:nvPicPr>
        <p:blipFill>
          <a:blip r:embed="rId2"/>
          <a:srcRect/>
          <a:stretch>
            <a:fillRect/>
          </a:stretch>
        </p:blipFill>
        <p:spPr bwMode="auto">
          <a:xfrm>
            <a:off x="304800" y="1219200"/>
            <a:ext cx="5800725" cy="5057775"/>
          </a:xfrm>
          <a:prstGeom prst="rect">
            <a:avLst/>
          </a:prstGeom>
          <a:noFill/>
          <a:ln w="9525">
            <a:noFill/>
            <a:miter lim="800000"/>
            <a:headEnd/>
            <a:tailEnd/>
          </a:ln>
          <a:effectLst/>
        </p:spPr>
      </p:pic>
      <p:sp>
        <p:nvSpPr>
          <p:cNvPr id="9" name="Oval 8"/>
          <p:cNvSpPr/>
          <p:nvPr/>
        </p:nvSpPr>
        <p:spPr>
          <a:xfrm>
            <a:off x="1981200" y="5791200"/>
            <a:ext cx="16002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371600"/>
            <a:ext cx="8382000" cy="1371600"/>
          </a:xfrm>
          <a:prstGeom prst="rect">
            <a:avLst/>
          </a:prstGeom>
          <a:noFill/>
          <a:ln>
            <a:noFill/>
          </a:ln>
        </p:spPr>
        <p:txBody>
          <a:bodyPr vert="horz" lIns="0" tIns="0" rIns="18288" bIns="0" anchor="t">
            <a:normAutofit fontScale="92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you have successfully imported BOTH teams’ entries and roster files, and correctly set up the ‘Team Pairings’, navigate to the ‘Run’ selection on the MM toolbar.</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46</a:t>
            </a:fld>
            <a:endParaRPr lang="en-US" sz="2800" dirty="0">
              <a:solidFill>
                <a:schemeClr val="bg1"/>
              </a:solidFill>
            </a:endParaRPr>
          </a:p>
        </p:txBody>
      </p:sp>
      <p:sp>
        <p:nvSpPr>
          <p:cNvPr id="8" name="Title 1"/>
          <p:cNvSpPr txBox="1">
            <a:spLocks/>
          </p:cNvSpPr>
          <p:nvPr/>
        </p:nvSpPr>
        <p:spPr>
          <a:xfrm>
            <a:off x="152400" y="4419600"/>
            <a:ext cx="8839200" cy="18288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Selecting ‘Run’ will open up the ‘Run the Meet’ window, this is where you will make changes, enter results, etc.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Great Job!!</a:t>
            </a:r>
          </a:p>
        </p:txBody>
      </p:sp>
      <p:pic>
        <p:nvPicPr>
          <p:cNvPr id="14339" name="Picture 3" descr="C:\Users\CR Swim Club B\AppData\Local\Microsoft\Windows\Temporary Internet Files\Content.IE5\YO7LIWW9\Depositphotos_28145231_xs[1].jpg"/>
          <p:cNvPicPr>
            <a:picLocks noChangeAspect="1" noChangeArrowheads="1"/>
          </p:cNvPicPr>
          <p:nvPr/>
        </p:nvPicPr>
        <p:blipFill>
          <a:blip r:embed="rId2" cstate="print"/>
          <a:srcRect/>
          <a:stretch>
            <a:fillRect/>
          </a:stretch>
        </p:blipFill>
        <p:spPr bwMode="auto">
          <a:xfrm>
            <a:off x="6400800" y="5410200"/>
            <a:ext cx="1219200" cy="1219200"/>
          </a:xfrm>
          <a:prstGeom prst="rect">
            <a:avLst/>
          </a:prstGeom>
          <a:noFill/>
        </p:spPr>
      </p:pic>
      <p:pic>
        <p:nvPicPr>
          <p:cNvPr id="14340" name="Picture 4" descr="C:\Users\CR Swim Club B\AppData\Local\Microsoft\Windows\Temporary Internet Files\Content.IE5\WEFSTRZM\Good_Job[1].jpeg"/>
          <p:cNvPicPr>
            <a:picLocks noChangeAspect="1" noChangeArrowheads="1"/>
          </p:cNvPicPr>
          <p:nvPr/>
        </p:nvPicPr>
        <p:blipFill>
          <a:blip r:embed="rId3"/>
          <a:srcRect/>
          <a:stretch>
            <a:fillRect/>
          </a:stretch>
        </p:blipFill>
        <p:spPr bwMode="auto">
          <a:xfrm>
            <a:off x="1752600" y="5410200"/>
            <a:ext cx="862012" cy="1230393"/>
          </a:xfrm>
          <a:prstGeom prst="rect">
            <a:avLst/>
          </a:prstGeom>
          <a:noFill/>
        </p:spPr>
      </p:pic>
      <p:pic>
        <p:nvPicPr>
          <p:cNvPr id="12" name="Picture 2"/>
          <p:cNvPicPr>
            <a:picLocks noChangeAspect="1" noChangeArrowheads="1"/>
          </p:cNvPicPr>
          <p:nvPr/>
        </p:nvPicPr>
        <p:blipFill>
          <a:blip r:embed="rId4"/>
          <a:srcRect/>
          <a:stretch>
            <a:fillRect/>
          </a:stretch>
        </p:blipFill>
        <p:spPr bwMode="auto">
          <a:xfrm>
            <a:off x="381000" y="2971800"/>
            <a:ext cx="8408710" cy="1219200"/>
          </a:xfrm>
          <a:prstGeom prst="rect">
            <a:avLst/>
          </a:prstGeom>
          <a:noFill/>
          <a:ln w="9525">
            <a:noFill/>
            <a:miter lim="800000"/>
            <a:headEnd/>
            <a:tailEnd/>
          </a:ln>
          <a:effectLst/>
        </p:spPr>
      </p:pic>
      <p:sp>
        <p:nvSpPr>
          <p:cNvPr id="9" name="Oval 8"/>
          <p:cNvSpPr/>
          <p:nvPr/>
        </p:nvSpPr>
        <p:spPr>
          <a:xfrm>
            <a:off x="4343400" y="3124200"/>
            <a:ext cx="990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47</a:t>
            </a:fld>
            <a:endParaRPr lang="en-US" sz="2800" dirty="0">
              <a:solidFill>
                <a:schemeClr val="bg1"/>
              </a:solidFill>
            </a:endParaRPr>
          </a:p>
        </p:txBody>
      </p:sp>
      <p:sp>
        <p:nvSpPr>
          <p:cNvPr id="9" name="Rectangle 8"/>
          <p:cNvSpPr/>
          <p:nvPr/>
        </p:nvSpPr>
        <p:spPr>
          <a:xfrm>
            <a:off x="2015473" y="1295400"/>
            <a:ext cx="4918727"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838200" y="3891677"/>
            <a:ext cx="7315200" cy="2585323"/>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Now you can set up all of your meets for the entire season!!</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506" name="Picture 2" descr="C:\Users\CR Swim Club B\AppData\Local\Microsoft\Windows\Temporary Internet Files\Content.IE5\CZRZ2QGQ\Ask-questions[1].jpg"/>
          <p:cNvPicPr>
            <a:picLocks noChangeAspect="1" noChangeArrowheads="1"/>
          </p:cNvPicPr>
          <p:nvPr/>
        </p:nvPicPr>
        <p:blipFill>
          <a:blip r:embed="rId2"/>
          <a:srcRect/>
          <a:stretch>
            <a:fillRect/>
          </a:stretch>
        </p:blipFill>
        <p:spPr bwMode="auto">
          <a:xfrm>
            <a:off x="6781800" y="1295400"/>
            <a:ext cx="1905000" cy="2177143"/>
          </a:xfrm>
          <a:prstGeom prst="rect">
            <a:avLst/>
          </a:prstGeom>
          <a:noFill/>
        </p:spPr>
      </p:pic>
      <p:pic>
        <p:nvPicPr>
          <p:cNvPr id="21507" name="Picture 3" descr="C:\Users\CR Swim Club B\AppData\Local\Microsoft\Windows\Temporary Internet Files\Content.IE5\WEFSTRZM\questions[1].gif"/>
          <p:cNvPicPr>
            <a:picLocks noChangeAspect="1" noChangeArrowheads="1"/>
          </p:cNvPicPr>
          <p:nvPr/>
        </p:nvPicPr>
        <p:blipFill>
          <a:blip r:embed="rId3"/>
          <a:srcRect/>
          <a:stretch>
            <a:fillRect/>
          </a:stretch>
        </p:blipFill>
        <p:spPr bwMode="auto">
          <a:xfrm>
            <a:off x="304800" y="1488688"/>
            <a:ext cx="1981200" cy="1787912"/>
          </a:xfrm>
          <a:prstGeom prst="rect">
            <a:avLst/>
          </a:prstGeom>
          <a:noFill/>
        </p:spPr>
      </p:pic>
      <p:pic>
        <p:nvPicPr>
          <p:cNvPr id="21508" name="Picture 4" descr="C:\Users\CR Swim Club B\AppData\Local\Microsoft\Windows\Temporary Internet Files\Content.IE5\CZRZ2QGQ\passe-compose-ou-imparfait-grammaire-bdf-19[1].jpg"/>
          <p:cNvPicPr>
            <a:picLocks noChangeAspect="1" noChangeArrowheads="1"/>
          </p:cNvPicPr>
          <p:nvPr/>
        </p:nvPicPr>
        <p:blipFill>
          <a:blip r:embed="rId4"/>
          <a:srcRect/>
          <a:stretch>
            <a:fillRect/>
          </a:stretch>
        </p:blipFill>
        <p:spPr bwMode="auto">
          <a:xfrm>
            <a:off x="3309051" y="2438400"/>
            <a:ext cx="2253549" cy="14795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48</a:t>
            </a:fld>
            <a:endParaRPr lang="en-US" sz="2800" dirty="0">
              <a:solidFill>
                <a:schemeClr val="bg1"/>
              </a:solidFill>
            </a:endParaRPr>
          </a:p>
        </p:txBody>
      </p:sp>
      <p:pic>
        <p:nvPicPr>
          <p:cNvPr id="7170" name="Picture 2"/>
          <p:cNvPicPr>
            <a:picLocks noChangeAspect="1" noChangeArrowheads="1"/>
          </p:cNvPicPr>
          <p:nvPr/>
        </p:nvPicPr>
        <p:blipFill>
          <a:blip r:embed="rId2"/>
          <a:srcRect/>
          <a:stretch>
            <a:fillRect/>
          </a:stretch>
        </p:blipFill>
        <p:spPr bwMode="auto">
          <a:xfrm>
            <a:off x="4267200" y="1066799"/>
            <a:ext cx="4114800" cy="5689997"/>
          </a:xfrm>
          <a:prstGeom prst="rect">
            <a:avLst/>
          </a:prstGeom>
          <a:noFill/>
          <a:ln w="9525">
            <a:noFill/>
            <a:miter lim="800000"/>
            <a:headEnd/>
            <a:tailEnd/>
          </a:ln>
          <a:effectLst/>
        </p:spPr>
      </p:pic>
      <p:sp>
        <p:nvSpPr>
          <p:cNvPr id="8" name="Title 1"/>
          <p:cNvSpPr txBox="1">
            <a:spLocks/>
          </p:cNvSpPr>
          <p:nvPr/>
        </p:nvSpPr>
        <p:spPr>
          <a:xfrm>
            <a:off x="609600" y="1295400"/>
            <a:ext cx="3048000" cy="33528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Making Changes to the Meet!!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you need to update an individual event, simply select the event and then click ‘Adjust’!</a:t>
            </a:r>
          </a:p>
        </p:txBody>
      </p:sp>
      <p:sp>
        <p:nvSpPr>
          <p:cNvPr id="9" name="Oval 8"/>
          <p:cNvSpPr/>
          <p:nvPr/>
        </p:nvSpPr>
        <p:spPr>
          <a:xfrm>
            <a:off x="6477000" y="4876800"/>
            <a:ext cx="1752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CR Swim Club B\AppData\Local\Microsoft\Windows\Temporary Internet Files\Content.IE5\KN9U8T6O\Smiley-Face_click[1].jpg"/>
          <p:cNvPicPr>
            <a:picLocks noChangeAspect="1" noChangeArrowheads="1"/>
          </p:cNvPicPr>
          <p:nvPr/>
        </p:nvPicPr>
        <p:blipFill>
          <a:blip r:embed="rId3"/>
          <a:srcRect/>
          <a:stretch>
            <a:fillRect/>
          </a:stretch>
        </p:blipFill>
        <p:spPr bwMode="auto">
          <a:xfrm>
            <a:off x="1295400" y="4733926"/>
            <a:ext cx="1666874" cy="166687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49</a:t>
            </a:fld>
            <a:endParaRPr lang="en-US" sz="2800" dirty="0">
              <a:solidFill>
                <a:schemeClr val="bg1"/>
              </a:solidFill>
            </a:endParaRPr>
          </a:p>
        </p:txBody>
      </p:sp>
      <p:sp>
        <p:nvSpPr>
          <p:cNvPr id="8" name="Title 1"/>
          <p:cNvSpPr txBox="1">
            <a:spLocks/>
          </p:cNvSpPr>
          <p:nvPr/>
        </p:nvSpPr>
        <p:spPr>
          <a:xfrm>
            <a:off x="152400" y="1524000"/>
            <a:ext cx="3048000" cy="4343400"/>
          </a:xfrm>
          <a:prstGeom prst="rect">
            <a:avLst/>
          </a:prstGeom>
          <a:noFill/>
          <a:ln>
            <a:noFill/>
          </a:ln>
        </p:spPr>
        <p:txBody>
          <a:bodyPr vert="horz" lIns="0" tIns="0" rIns="18288" bIns="0" anchor="t">
            <a:normAutofit fontScale="850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selecting ‘Adjust’, you will see this pop-up window appear.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Here you can move swimmers in and out of lanes, add swimmers into an event, add a heat, etc.</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When you are finished making the updates, click ‘Save’!!</a:t>
            </a:r>
          </a:p>
        </p:txBody>
      </p:sp>
      <p:pic>
        <p:nvPicPr>
          <p:cNvPr id="8194" name="Picture 2"/>
          <p:cNvPicPr>
            <a:picLocks noChangeAspect="1" noChangeArrowheads="1"/>
          </p:cNvPicPr>
          <p:nvPr/>
        </p:nvPicPr>
        <p:blipFill>
          <a:blip r:embed="rId2"/>
          <a:srcRect/>
          <a:stretch>
            <a:fillRect/>
          </a:stretch>
        </p:blipFill>
        <p:spPr bwMode="auto">
          <a:xfrm>
            <a:off x="3322052" y="1600200"/>
            <a:ext cx="5669548" cy="4039464"/>
          </a:xfrm>
          <a:prstGeom prst="rect">
            <a:avLst/>
          </a:prstGeom>
          <a:noFill/>
          <a:ln w="9525">
            <a:noFill/>
            <a:miter lim="800000"/>
            <a:headEnd/>
            <a:tailEnd/>
          </a:ln>
          <a:effectLst/>
        </p:spPr>
      </p:pic>
      <p:sp>
        <p:nvSpPr>
          <p:cNvPr id="9" name="Oval 8"/>
          <p:cNvSpPr/>
          <p:nvPr/>
        </p:nvSpPr>
        <p:spPr>
          <a:xfrm>
            <a:off x="3200400" y="16002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295400"/>
            <a:ext cx="8382000" cy="13716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have selected the old meet database, you will see the database name at the top of the MM screen</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a:t>
            </a:fld>
            <a:endParaRPr lang="en-US" sz="2800" dirty="0">
              <a:solidFill>
                <a:schemeClr val="bg1"/>
              </a:solidFill>
            </a:endParaRPr>
          </a:p>
        </p:txBody>
      </p:sp>
      <p:pic>
        <p:nvPicPr>
          <p:cNvPr id="3074" name="Picture 2"/>
          <p:cNvPicPr>
            <a:picLocks noChangeAspect="1" noChangeArrowheads="1"/>
          </p:cNvPicPr>
          <p:nvPr/>
        </p:nvPicPr>
        <p:blipFill>
          <a:blip r:embed="rId2"/>
          <a:srcRect/>
          <a:stretch>
            <a:fillRect/>
          </a:stretch>
        </p:blipFill>
        <p:spPr bwMode="auto">
          <a:xfrm>
            <a:off x="271461" y="3048000"/>
            <a:ext cx="8501063" cy="1295400"/>
          </a:xfrm>
          <a:prstGeom prst="rect">
            <a:avLst/>
          </a:prstGeom>
          <a:noFill/>
          <a:ln w="9525">
            <a:noFill/>
            <a:miter lim="800000"/>
            <a:headEnd/>
            <a:tailEnd/>
          </a:ln>
          <a:effectLst/>
        </p:spPr>
      </p:pic>
      <p:sp>
        <p:nvSpPr>
          <p:cNvPr id="8" name="Title 1"/>
          <p:cNvSpPr txBox="1">
            <a:spLocks/>
          </p:cNvSpPr>
          <p:nvPr/>
        </p:nvSpPr>
        <p:spPr>
          <a:xfrm>
            <a:off x="152400" y="4724400"/>
            <a:ext cx="8839200" cy="14478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You will need to be aware of the database title at all times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Check it often!!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50</a:t>
            </a:fld>
            <a:endParaRPr lang="en-US" sz="2800" dirty="0">
              <a:solidFill>
                <a:schemeClr val="bg1"/>
              </a:solidFill>
            </a:endParaRPr>
          </a:p>
        </p:txBody>
      </p:sp>
      <p:pic>
        <p:nvPicPr>
          <p:cNvPr id="9218" name="Picture 2"/>
          <p:cNvPicPr>
            <a:picLocks noChangeAspect="1" noChangeArrowheads="1"/>
          </p:cNvPicPr>
          <p:nvPr/>
        </p:nvPicPr>
        <p:blipFill>
          <a:blip r:embed="rId2"/>
          <a:srcRect/>
          <a:stretch>
            <a:fillRect/>
          </a:stretch>
        </p:blipFill>
        <p:spPr bwMode="auto">
          <a:xfrm>
            <a:off x="4343400" y="1096179"/>
            <a:ext cx="3962400" cy="5609421"/>
          </a:xfrm>
          <a:prstGeom prst="rect">
            <a:avLst/>
          </a:prstGeom>
          <a:noFill/>
          <a:ln w="9525">
            <a:noFill/>
            <a:miter lim="800000"/>
            <a:headEnd/>
            <a:tailEnd/>
          </a:ln>
          <a:effectLst/>
        </p:spPr>
      </p:pic>
      <p:sp>
        <p:nvSpPr>
          <p:cNvPr id="7" name="Title 1"/>
          <p:cNvSpPr txBox="1">
            <a:spLocks/>
          </p:cNvSpPr>
          <p:nvPr/>
        </p:nvSpPr>
        <p:spPr>
          <a:xfrm>
            <a:off x="381000" y="1676400"/>
            <a:ext cx="3657600" cy="22860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you need to adjust a relay event, select the correct event and then you can either select ‘</a:t>
            </a:r>
            <a:r>
              <a:rPr lang="en-US" sz="2800" b="1" dirty="0" err="1" smtClean="0">
                <a:solidFill>
                  <a:schemeClr val="bg1"/>
                </a:solidFill>
                <a:effectLst>
                  <a:outerShdw blurRad="38100" dist="25400" dir="5400000" algn="tl" rotWithShape="0">
                    <a:srgbClr val="000000">
                      <a:alpha val="43000"/>
                    </a:srgbClr>
                  </a:outerShdw>
                </a:effectLst>
                <a:latin typeface="+mj-lt"/>
                <a:ea typeface="+mj-ea"/>
                <a:cs typeface="+mj-cs"/>
              </a:rPr>
              <a:t>Rel</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 Names’ or ‘Adjust’</a:t>
            </a:r>
          </a:p>
        </p:txBody>
      </p:sp>
      <p:sp>
        <p:nvSpPr>
          <p:cNvPr id="8" name="Oval 7"/>
          <p:cNvSpPr/>
          <p:nvPr/>
        </p:nvSpPr>
        <p:spPr>
          <a:xfrm>
            <a:off x="5410200" y="4724400"/>
            <a:ext cx="2895600" cy="990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C:\Users\CR Swim Club B\AppData\Local\Microsoft\Windows\Temporary Internet Files\Content.IE5\CZRZ2QGQ\TzeenieWheenie-red-green-OK-not-OK-Icons-3[1].png"/>
          <p:cNvPicPr>
            <a:picLocks noChangeAspect="1" noChangeArrowheads="1"/>
          </p:cNvPicPr>
          <p:nvPr/>
        </p:nvPicPr>
        <p:blipFill>
          <a:blip r:embed="rId3" cstate="print"/>
          <a:srcRect/>
          <a:stretch>
            <a:fillRect/>
          </a:stretch>
        </p:blipFill>
        <p:spPr bwMode="auto">
          <a:xfrm>
            <a:off x="1295400" y="4495800"/>
            <a:ext cx="1752600" cy="1752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51</a:t>
            </a:fld>
            <a:endParaRPr lang="en-US" sz="2800" dirty="0">
              <a:solidFill>
                <a:schemeClr val="bg1"/>
              </a:solidFill>
            </a:endParaRPr>
          </a:p>
        </p:txBody>
      </p:sp>
      <p:sp>
        <p:nvSpPr>
          <p:cNvPr id="7" name="Title 1"/>
          <p:cNvSpPr txBox="1">
            <a:spLocks/>
          </p:cNvSpPr>
          <p:nvPr/>
        </p:nvSpPr>
        <p:spPr>
          <a:xfrm>
            <a:off x="6629400" y="1676400"/>
            <a:ext cx="2286000" cy="4572000"/>
          </a:xfrm>
          <a:prstGeom prst="rect">
            <a:avLst/>
          </a:prstGeom>
          <a:noFill/>
          <a:ln>
            <a:noFill/>
          </a:ln>
        </p:spPr>
        <p:txBody>
          <a:bodyPr vert="horz" lIns="0" tIns="0" rIns="18288" bIns="0" anchor="t">
            <a:normAutofit fontScale="925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you select ‘Adjust’, you will see this pop-up window appear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Here you can add/move a Team’s relay into a lane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When finished, click ‘Save’!!</a:t>
            </a:r>
          </a:p>
        </p:txBody>
      </p:sp>
      <p:pic>
        <p:nvPicPr>
          <p:cNvPr id="10242" name="Picture 2"/>
          <p:cNvPicPr>
            <a:picLocks noChangeAspect="1" noChangeArrowheads="1"/>
          </p:cNvPicPr>
          <p:nvPr/>
        </p:nvPicPr>
        <p:blipFill>
          <a:blip r:embed="rId2"/>
          <a:srcRect/>
          <a:stretch>
            <a:fillRect/>
          </a:stretch>
        </p:blipFill>
        <p:spPr bwMode="auto">
          <a:xfrm>
            <a:off x="228601" y="1436312"/>
            <a:ext cx="6248400" cy="4716837"/>
          </a:xfrm>
          <a:prstGeom prst="rect">
            <a:avLst/>
          </a:prstGeom>
          <a:noFill/>
          <a:ln w="9525">
            <a:noFill/>
            <a:miter lim="800000"/>
            <a:headEnd/>
            <a:tailEnd/>
          </a:ln>
          <a:effectLst/>
        </p:spPr>
      </p:pic>
      <p:sp>
        <p:nvSpPr>
          <p:cNvPr id="8" name="Oval 7"/>
          <p:cNvSpPr/>
          <p:nvPr/>
        </p:nvSpPr>
        <p:spPr>
          <a:xfrm>
            <a:off x="152400" y="1524000"/>
            <a:ext cx="6096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52</a:t>
            </a:fld>
            <a:endParaRPr lang="en-US" sz="2800" dirty="0">
              <a:solidFill>
                <a:schemeClr val="bg1"/>
              </a:solidFill>
            </a:endParaRPr>
          </a:p>
        </p:txBody>
      </p:sp>
      <p:sp>
        <p:nvSpPr>
          <p:cNvPr id="7" name="Title 1"/>
          <p:cNvSpPr txBox="1">
            <a:spLocks/>
          </p:cNvSpPr>
          <p:nvPr/>
        </p:nvSpPr>
        <p:spPr>
          <a:xfrm>
            <a:off x="6019800" y="1676400"/>
            <a:ext cx="2819400" cy="4495800"/>
          </a:xfrm>
          <a:prstGeom prst="rect">
            <a:avLst/>
          </a:prstGeom>
          <a:noFill/>
          <a:ln>
            <a:noFill/>
          </a:ln>
        </p:spPr>
        <p:txBody>
          <a:bodyPr vert="horz" lIns="0" tIns="0" rIns="18288" bIns="0" anchor="t">
            <a:normAutofit fontScale="9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you select ‘</a:t>
            </a:r>
            <a:r>
              <a:rPr lang="en-US" sz="2800" b="1" dirty="0" err="1" smtClean="0">
                <a:solidFill>
                  <a:schemeClr val="bg1"/>
                </a:solidFill>
                <a:effectLst>
                  <a:outerShdw blurRad="38100" dist="25400" dir="5400000" algn="tl" rotWithShape="0">
                    <a:srgbClr val="000000">
                      <a:alpha val="43000"/>
                    </a:srgbClr>
                  </a:outerShdw>
                </a:effectLst>
                <a:latin typeface="+mj-lt"/>
                <a:ea typeface="+mj-ea"/>
                <a:cs typeface="+mj-cs"/>
              </a:rPr>
              <a:t>Rel</a:t>
            </a: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 Names’, you will see this pop-up window appear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Here you can add/move a swimmer into a lane/relay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When finished, click the red ‘X’, MM will auto-save the changes!!</a:t>
            </a:r>
          </a:p>
        </p:txBody>
      </p:sp>
      <p:pic>
        <p:nvPicPr>
          <p:cNvPr id="11266" name="Picture 2"/>
          <p:cNvPicPr>
            <a:picLocks noChangeAspect="1" noChangeArrowheads="1"/>
          </p:cNvPicPr>
          <p:nvPr/>
        </p:nvPicPr>
        <p:blipFill>
          <a:blip r:embed="rId2"/>
          <a:srcRect/>
          <a:stretch>
            <a:fillRect/>
          </a:stretch>
        </p:blipFill>
        <p:spPr bwMode="auto">
          <a:xfrm>
            <a:off x="152400" y="1396358"/>
            <a:ext cx="5562600" cy="5080642"/>
          </a:xfrm>
          <a:prstGeom prst="rect">
            <a:avLst/>
          </a:prstGeom>
          <a:noFill/>
          <a:ln w="9525">
            <a:noFill/>
            <a:miter lim="800000"/>
            <a:headEnd/>
            <a:tailEnd/>
          </a:ln>
          <a:effectLst/>
        </p:spPr>
      </p:pic>
      <p:sp>
        <p:nvSpPr>
          <p:cNvPr id="8" name="Oval 7"/>
          <p:cNvSpPr/>
          <p:nvPr/>
        </p:nvSpPr>
        <p:spPr>
          <a:xfrm>
            <a:off x="4876800" y="1143000"/>
            <a:ext cx="10668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53</a:t>
            </a:fld>
            <a:endParaRPr lang="en-US" sz="2800" dirty="0">
              <a:solidFill>
                <a:schemeClr val="bg1"/>
              </a:solidFill>
            </a:endParaRPr>
          </a:p>
        </p:txBody>
      </p:sp>
      <p:sp>
        <p:nvSpPr>
          <p:cNvPr id="9" name="Rectangle 8"/>
          <p:cNvSpPr/>
          <p:nvPr/>
        </p:nvSpPr>
        <p:spPr>
          <a:xfrm>
            <a:off x="2057400" y="2209800"/>
            <a:ext cx="4918727" cy="923330"/>
          </a:xfrm>
          <a:prstGeom prst="rect">
            <a:avLst/>
          </a:prstGeom>
          <a:noFill/>
        </p:spPr>
        <p:txBody>
          <a:bodyPr wrap="squar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506" name="Picture 2" descr="C:\Users\CR Swim Club B\AppData\Local\Microsoft\Windows\Temporary Internet Files\Content.IE5\CZRZ2QGQ\Ask-questions[1].jpg"/>
          <p:cNvPicPr>
            <a:picLocks noChangeAspect="1" noChangeArrowheads="1"/>
          </p:cNvPicPr>
          <p:nvPr/>
        </p:nvPicPr>
        <p:blipFill>
          <a:blip r:embed="rId2"/>
          <a:srcRect/>
          <a:stretch>
            <a:fillRect/>
          </a:stretch>
        </p:blipFill>
        <p:spPr bwMode="auto">
          <a:xfrm>
            <a:off x="6629400" y="1524000"/>
            <a:ext cx="1905000" cy="2177143"/>
          </a:xfrm>
          <a:prstGeom prst="rect">
            <a:avLst/>
          </a:prstGeom>
          <a:noFill/>
        </p:spPr>
      </p:pic>
      <p:pic>
        <p:nvPicPr>
          <p:cNvPr id="21507" name="Picture 3" descr="C:\Users\CR Swim Club B\AppData\Local\Microsoft\Windows\Temporary Internet Files\Content.IE5\WEFSTRZM\questions[1].gif"/>
          <p:cNvPicPr>
            <a:picLocks noChangeAspect="1" noChangeArrowheads="1"/>
          </p:cNvPicPr>
          <p:nvPr/>
        </p:nvPicPr>
        <p:blipFill>
          <a:blip r:embed="rId3"/>
          <a:srcRect/>
          <a:stretch>
            <a:fillRect/>
          </a:stretch>
        </p:blipFill>
        <p:spPr bwMode="auto">
          <a:xfrm>
            <a:off x="381000" y="1676400"/>
            <a:ext cx="1981200" cy="1787912"/>
          </a:xfrm>
          <a:prstGeom prst="rect">
            <a:avLst/>
          </a:prstGeom>
          <a:noFill/>
        </p:spPr>
      </p:pic>
      <p:pic>
        <p:nvPicPr>
          <p:cNvPr id="21508" name="Picture 4" descr="C:\Users\CR Swim Club B\AppData\Local\Microsoft\Windows\Temporary Internet Files\Content.IE5\CZRZ2QGQ\passe-compose-ou-imparfait-grammaire-bdf-19[1].jpg"/>
          <p:cNvPicPr>
            <a:picLocks noChangeAspect="1" noChangeArrowheads="1"/>
          </p:cNvPicPr>
          <p:nvPr/>
        </p:nvPicPr>
        <p:blipFill>
          <a:blip r:embed="rId4"/>
          <a:srcRect/>
          <a:stretch>
            <a:fillRect/>
          </a:stretch>
        </p:blipFill>
        <p:spPr bwMode="auto">
          <a:xfrm>
            <a:off x="3048000" y="4143285"/>
            <a:ext cx="2819400" cy="185105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04800" y="1295400"/>
            <a:ext cx="2743200" cy="48768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the meet has ended, you will need to ‘Export’ the results for the coaches.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Navigate to the ‘File’ selection on the MM toolbar and select ‘Export’</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54</a:t>
            </a:fld>
            <a:endParaRPr lang="en-US" sz="2800" dirty="0">
              <a:solidFill>
                <a:schemeClr val="bg1"/>
              </a:solidFill>
            </a:endParaRPr>
          </a:p>
        </p:txBody>
      </p:sp>
      <p:pic>
        <p:nvPicPr>
          <p:cNvPr id="15362" name="Picture 2"/>
          <p:cNvPicPr>
            <a:picLocks noChangeAspect="1" noChangeArrowheads="1"/>
          </p:cNvPicPr>
          <p:nvPr/>
        </p:nvPicPr>
        <p:blipFill>
          <a:blip r:embed="rId2"/>
          <a:srcRect/>
          <a:stretch>
            <a:fillRect/>
          </a:stretch>
        </p:blipFill>
        <p:spPr bwMode="auto">
          <a:xfrm>
            <a:off x="3276600" y="1219200"/>
            <a:ext cx="5562600" cy="4176829"/>
          </a:xfrm>
          <a:prstGeom prst="rect">
            <a:avLst/>
          </a:prstGeom>
          <a:noFill/>
          <a:ln w="9525">
            <a:noFill/>
            <a:miter lim="800000"/>
            <a:headEnd/>
            <a:tailEnd/>
          </a:ln>
          <a:effectLst/>
        </p:spPr>
      </p:pic>
      <p:sp>
        <p:nvSpPr>
          <p:cNvPr id="9" name="Oval 8"/>
          <p:cNvSpPr/>
          <p:nvPr/>
        </p:nvSpPr>
        <p:spPr>
          <a:xfrm>
            <a:off x="3276600" y="3352800"/>
            <a:ext cx="9906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3" name="Picture 3" descr="C:\Users\CR Swim Club B\AppData\Local\Microsoft\Windows\Temporary Internet Files\Content.IE5\WEFSTRZM\UofLresultsbutton[1].jpg"/>
          <p:cNvPicPr>
            <a:picLocks noChangeAspect="1" noChangeArrowheads="1"/>
          </p:cNvPicPr>
          <p:nvPr/>
        </p:nvPicPr>
        <p:blipFill>
          <a:blip r:embed="rId3"/>
          <a:srcRect/>
          <a:stretch>
            <a:fillRect/>
          </a:stretch>
        </p:blipFill>
        <p:spPr bwMode="auto">
          <a:xfrm>
            <a:off x="5638800" y="4267200"/>
            <a:ext cx="1981175" cy="2199103"/>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5029200" y="1295400"/>
            <a:ext cx="3886200" cy="50292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When selecting ‘Export’, you will see this pop-up window. From here you will choose the first selection.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 actual wording may be different depending on your version of MM.</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 selection will most likely refer to ‘Team Manger’ or ‘TM’, etc.</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55</a:t>
            </a:fld>
            <a:endParaRPr lang="en-US" sz="2800" dirty="0">
              <a:solidFill>
                <a:schemeClr val="bg1"/>
              </a:solidFill>
            </a:endParaRPr>
          </a:p>
        </p:txBody>
      </p:sp>
      <p:pic>
        <p:nvPicPr>
          <p:cNvPr id="16386" name="Picture 2"/>
          <p:cNvPicPr>
            <a:picLocks noChangeAspect="1" noChangeArrowheads="1"/>
          </p:cNvPicPr>
          <p:nvPr/>
        </p:nvPicPr>
        <p:blipFill>
          <a:blip r:embed="rId2"/>
          <a:srcRect/>
          <a:stretch>
            <a:fillRect/>
          </a:stretch>
        </p:blipFill>
        <p:spPr bwMode="auto">
          <a:xfrm>
            <a:off x="304800" y="1219200"/>
            <a:ext cx="4495800" cy="5117934"/>
          </a:xfrm>
          <a:prstGeom prst="rect">
            <a:avLst/>
          </a:prstGeom>
          <a:noFill/>
          <a:ln w="9525">
            <a:noFill/>
            <a:miter lim="800000"/>
            <a:headEnd/>
            <a:tailEnd/>
          </a:ln>
          <a:effectLst/>
        </p:spPr>
      </p:pic>
      <p:sp>
        <p:nvSpPr>
          <p:cNvPr id="9" name="Oval 8"/>
          <p:cNvSpPr/>
          <p:nvPr/>
        </p:nvSpPr>
        <p:spPr>
          <a:xfrm>
            <a:off x="304800" y="1066800"/>
            <a:ext cx="45720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5181600" y="1295400"/>
            <a:ext cx="3733800" cy="5029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choosing the first selection, you will see a pop-up similar to this one.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Here you can select the Team’s file you will export, along with some other selections.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Then click ‘OK’!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56</a:t>
            </a:fld>
            <a:endParaRPr lang="en-US" sz="2800" dirty="0">
              <a:solidFill>
                <a:schemeClr val="bg1"/>
              </a:solidFill>
            </a:endParaRPr>
          </a:p>
        </p:txBody>
      </p:sp>
      <p:grpSp>
        <p:nvGrpSpPr>
          <p:cNvPr id="3" name="Group 10"/>
          <p:cNvGrpSpPr/>
          <p:nvPr/>
        </p:nvGrpSpPr>
        <p:grpSpPr>
          <a:xfrm>
            <a:off x="533400" y="1295400"/>
            <a:ext cx="4467225" cy="4191000"/>
            <a:chOff x="533400" y="1676400"/>
            <a:chExt cx="4467225" cy="4191000"/>
          </a:xfrm>
        </p:grpSpPr>
        <p:pic>
          <p:nvPicPr>
            <p:cNvPr id="17410" name="Picture 2"/>
            <p:cNvPicPr>
              <a:picLocks noChangeAspect="1" noChangeArrowheads="1"/>
            </p:cNvPicPr>
            <p:nvPr/>
          </p:nvPicPr>
          <p:blipFill>
            <a:blip r:embed="rId2"/>
            <a:srcRect/>
            <a:stretch>
              <a:fillRect/>
            </a:stretch>
          </p:blipFill>
          <p:spPr bwMode="auto">
            <a:xfrm>
              <a:off x="533400" y="1676400"/>
              <a:ext cx="4467225" cy="4095750"/>
            </a:xfrm>
            <a:prstGeom prst="rect">
              <a:avLst/>
            </a:prstGeom>
            <a:noFill/>
            <a:ln w="9525">
              <a:noFill/>
              <a:miter lim="800000"/>
              <a:headEnd/>
              <a:tailEnd/>
            </a:ln>
            <a:effectLst/>
          </p:spPr>
        </p:pic>
        <p:sp>
          <p:nvSpPr>
            <p:cNvPr id="9" name="Oval 8"/>
            <p:cNvSpPr/>
            <p:nvPr/>
          </p:nvSpPr>
          <p:spPr>
            <a:xfrm>
              <a:off x="685800" y="1981200"/>
              <a:ext cx="20574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95400" y="5257800"/>
              <a:ext cx="20574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11" name="Picture 3" descr="C:\Users\CR Swim Club B\AppData\Local\Microsoft\Windows\Temporary Internet Files\Content.IE5\WEFSTRZM\ok[1].png"/>
          <p:cNvPicPr>
            <a:picLocks noChangeAspect="1" noChangeArrowheads="1"/>
          </p:cNvPicPr>
          <p:nvPr/>
        </p:nvPicPr>
        <p:blipFill>
          <a:blip r:embed="rId3"/>
          <a:srcRect/>
          <a:stretch>
            <a:fillRect/>
          </a:stretch>
        </p:blipFill>
        <p:spPr bwMode="auto">
          <a:xfrm>
            <a:off x="990600" y="5562600"/>
            <a:ext cx="1295400" cy="1295400"/>
          </a:xfrm>
          <a:prstGeom prst="rect">
            <a:avLst/>
          </a:prstGeom>
          <a:noFill/>
        </p:spPr>
      </p:pic>
      <p:pic>
        <p:nvPicPr>
          <p:cNvPr id="17412" name="Picture 4" descr="C:\Users\CR Swim Club B\AppData\Local\Microsoft\Windows\Temporary Internet Files\Content.IE5\KN9U8T6O\120px-OK_Taiwan.svg[1].png"/>
          <p:cNvPicPr>
            <a:picLocks noChangeAspect="1" noChangeArrowheads="1"/>
          </p:cNvPicPr>
          <p:nvPr/>
        </p:nvPicPr>
        <p:blipFill>
          <a:blip r:embed="rId4"/>
          <a:srcRect/>
          <a:stretch>
            <a:fillRect/>
          </a:stretch>
        </p:blipFill>
        <p:spPr bwMode="auto">
          <a:xfrm>
            <a:off x="3124200" y="5562600"/>
            <a:ext cx="1143000" cy="115252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1600200"/>
            <a:ext cx="2895600" cy="42672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you have made the necessary selections, and click ‘OK’, MM will provide this ‘Export File Progress’ window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Click OK!!</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57</a:t>
            </a:fld>
            <a:endParaRPr lang="en-US" sz="2800" dirty="0">
              <a:solidFill>
                <a:schemeClr val="bg1"/>
              </a:solidFill>
            </a:endParaRPr>
          </a:p>
        </p:txBody>
      </p:sp>
      <p:pic>
        <p:nvPicPr>
          <p:cNvPr id="18434" name="Picture 2"/>
          <p:cNvPicPr>
            <a:picLocks noChangeAspect="1" noChangeArrowheads="1"/>
          </p:cNvPicPr>
          <p:nvPr/>
        </p:nvPicPr>
        <p:blipFill>
          <a:blip r:embed="rId2"/>
          <a:srcRect/>
          <a:stretch>
            <a:fillRect/>
          </a:stretch>
        </p:blipFill>
        <p:spPr bwMode="auto">
          <a:xfrm>
            <a:off x="3581400" y="1524000"/>
            <a:ext cx="5172163" cy="4419600"/>
          </a:xfrm>
          <a:prstGeom prst="rect">
            <a:avLst/>
          </a:prstGeom>
          <a:noFill/>
          <a:ln w="9525">
            <a:noFill/>
            <a:miter lim="800000"/>
            <a:headEnd/>
            <a:tailEnd/>
          </a:ln>
          <a:effectLst/>
        </p:spPr>
      </p:pic>
      <p:sp>
        <p:nvSpPr>
          <p:cNvPr id="8" name="Oval 7"/>
          <p:cNvSpPr/>
          <p:nvPr/>
        </p:nvSpPr>
        <p:spPr>
          <a:xfrm>
            <a:off x="4953000" y="5181600"/>
            <a:ext cx="22098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58</a:t>
            </a:fld>
            <a:endParaRPr lang="en-US" sz="2800" dirty="0">
              <a:solidFill>
                <a:schemeClr val="bg1"/>
              </a:solidFill>
            </a:endParaRPr>
          </a:p>
        </p:txBody>
      </p:sp>
      <p:pic>
        <p:nvPicPr>
          <p:cNvPr id="18435" name="Picture 3"/>
          <p:cNvPicPr>
            <a:picLocks noChangeAspect="1" noChangeArrowheads="1"/>
          </p:cNvPicPr>
          <p:nvPr/>
        </p:nvPicPr>
        <p:blipFill>
          <a:blip r:embed="rId2"/>
          <a:srcRect/>
          <a:stretch>
            <a:fillRect/>
          </a:stretch>
        </p:blipFill>
        <p:spPr bwMode="auto">
          <a:xfrm>
            <a:off x="381000" y="1828800"/>
            <a:ext cx="5181600" cy="3870442"/>
          </a:xfrm>
          <a:prstGeom prst="rect">
            <a:avLst/>
          </a:prstGeom>
          <a:noFill/>
          <a:ln w="9525">
            <a:noFill/>
            <a:miter lim="800000"/>
            <a:headEnd/>
            <a:tailEnd/>
          </a:ln>
          <a:effectLst/>
        </p:spPr>
      </p:pic>
      <p:sp>
        <p:nvSpPr>
          <p:cNvPr id="9" name="Oval 8"/>
          <p:cNvSpPr/>
          <p:nvPr/>
        </p:nvSpPr>
        <p:spPr>
          <a:xfrm>
            <a:off x="1295400" y="5105400"/>
            <a:ext cx="2057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67000" y="3048000"/>
            <a:ext cx="2667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5867400" y="1828800"/>
            <a:ext cx="2971800" cy="22860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Then you will need to select the drive where you will save the exported file, and then click ‘OK’!</a:t>
            </a:r>
          </a:p>
        </p:txBody>
      </p:sp>
      <p:pic>
        <p:nvPicPr>
          <p:cNvPr id="19458" name="Picture 2" descr="C:\Users\CR Swim Club B\AppData\Local\Microsoft\Windows\Temporary Internet Files\Content.IE5\WEFSTRZM\green_globe_ok_tic_584[1].jpg"/>
          <p:cNvPicPr>
            <a:picLocks noChangeAspect="1" noChangeArrowheads="1"/>
          </p:cNvPicPr>
          <p:nvPr/>
        </p:nvPicPr>
        <p:blipFill>
          <a:blip r:embed="rId3"/>
          <a:srcRect/>
          <a:stretch>
            <a:fillRect/>
          </a:stretch>
        </p:blipFill>
        <p:spPr bwMode="auto">
          <a:xfrm>
            <a:off x="6705600" y="4572000"/>
            <a:ext cx="1295400" cy="1295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04800" y="1295400"/>
            <a:ext cx="3048000" cy="3352800"/>
          </a:xfrm>
          <a:prstGeom prst="rect">
            <a:avLst/>
          </a:prstGeom>
          <a:noFill/>
          <a:ln>
            <a:noFill/>
          </a:ln>
        </p:spPr>
        <p:txBody>
          <a:bodyPr vert="horz" lIns="0" tIns="0" rIns="18288" bIns="0" anchor="t">
            <a:normAutofit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If you have selected everything correctly, MM will provide this pop-up window. Simply select ‘OK’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Great Job!!</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59</a:t>
            </a:fld>
            <a:endParaRPr lang="en-US" sz="2800" dirty="0">
              <a:solidFill>
                <a:schemeClr val="bg1"/>
              </a:solidFill>
            </a:endParaRPr>
          </a:p>
        </p:txBody>
      </p:sp>
      <p:pic>
        <p:nvPicPr>
          <p:cNvPr id="20482" name="Picture 2"/>
          <p:cNvPicPr>
            <a:picLocks noChangeAspect="1" noChangeArrowheads="1"/>
          </p:cNvPicPr>
          <p:nvPr/>
        </p:nvPicPr>
        <p:blipFill>
          <a:blip r:embed="rId2"/>
          <a:srcRect/>
          <a:stretch>
            <a:fillRect/>
          </a:stretch>
        </p:blipFill>
        <p:spPr bwMode="auto">
          <a:xfrm>
            <a:off x="3581400" y="1600200"/>
            <a:ext cx="5208655" cy="2562225"/>
          </a:xfrm>
          <a:prstGeom prst="rect">
            <a:avLst/>
          </a:prstGeom>
          <a:noFill/>
          <a:ln w="9525">
            <a:noFill/>
            <a:miter lim="800000"/>
            <a:headEnd/>
            <a:tailEnd/>
          </a:ln>
          <a:effectLst/>
        </p:spPr>
      </p:pic>
      <p:pic>
        <p:nvPicPr>
          <p:cNvPr id="20483" name="Picture 3" descr="C:\Users\CR Swim Club B\AppData\Local\Microsoft\Windows\Temporary Internet Files\Content.IE5\YO7LIWW9\Great%20job[1].jpg"/>
          <p:cNvPicPr>
            <a:picLocks noChangeAspect="1" noChangeArrowheads="1"/>
          </p:cNvPicPr>
          <p:nvPr/>
        </p:nvPicPr>
        <p:blipFill>
          <a:blip r:embed="rId3"/>
          <a:srcRect/>
          <a:stretch>
            <a:fillRect/>
          </a:stretch>
        </p:blipFill>
        <p:spPr bwMode="auto">
          <a:xfrm>
            <a:off x="1066800" y="4724400"/>
            <a:ext cx="1676400" cy="1676400"/>
          </a:xfrm>
          <a:prstGeom prst="rect">
            <a:avLst/>
          </a:prstGeom>
          <a:noFill/>
        </p:spPr>
      </p:pic>
      <p:pic>
        <p:nvPicPr>
          <p:cNvPr id="20484" name="Picture 4" descr="C:\Users\CR Swim Club B\AppData\Local\Microsoft\Windows\Temporary Internet Files\Content.IE5\YO7LIWW9\good-job-smiley-emoticon[1].gif"/>
          <p:cNvPicPr>
            <a:picLocks noChangeAspect="1" noChangeArrowheads="1" noCrop="1"/>
          </p:cNvPicPr>
          <p:nvPr/>
        </p:nvPicPr>
        <p:blipFill>
          <a:blip r:embed="rId4"/>
          <a:srcRect/>
          <a:stretch>
            <a:fillRect/>
          </a:stretch>
        </p:blipFill>
        <p:spPr bwMode="auto">
          <a:xfrm>
            <a:off x="4800600" y="4495800"/>
            <a:ext cx="2819400" cy="1909200"/>
          </a:xfrm>
          <a:prstGeom prst="rect">
            <a:avLst/>
          </a:prstGeom>
          <a:noFill/>
        </p:spPr>
      </p:pic>
      <p:sp>
        <p:nvSpPr>
          <p:cNvPr id="11" name="Oval 10"/>
          <p:cNvSpPr/>
          <p:nvPr/>
        </p:nvSpPr>
        <p:spPr>
          <a:xfrm>
            <a:off x="7086600" y="3276600"/>
            <a:ext cx="1981200" cy="990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228600" y="1981200"/>
            <a:ext cx="3048000" cy="17526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Navigate to the ‘File’ selection on the MM toolbar, and select ‘Save As’</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6</a:t>
            </a:fld>
            <a:endParaRPr lang="en-US" sz="2800" dirty="0">
              <a:solidFill>
                <a:schemeClr val="bg1"/>
              </a:solidFill>
            </a:endParaRPr>
          </a:p>
        </p:txBody>
      </p:sp>
      <p:pic>
        <p:nvPicPr>
          <p:cNvPr id="19458" name="Picture 2"/>
          <p:cNvPicPr>
            <a:picLocks noChangeAspect="1" noChangeArrowheads="1"/>
          </p:cNvPicPr>
          <p:nvPr/>
        </p:nvPicPr>
        <p:blipFill>
          <a:blip r:embed="rId2"/>
          <a:srcRect/>
          <a:stretch>
            <a:fillRect/>
          </a:stretch>
        </p:blipFill>
        <p:spPr bwMode="auto">
          <a:xfrm>
            <a:off x="3429000" y="1371600"/>
            <a:ext cx="5410200" cy="4428426"/>
          </a:xfrm>
          <a:prstGeom prst="rect">
            <a:avLst/>
          </a:prstGeom>
          <a:noFill/>
          <a:ln w="9525">
            <a:noFill/>
            <a:miter lim="800000"/>
            <a:headEnd/>
            <a:tailEnd/>
          </a:ln>
          <a:effectLst/>
        </p:spPr>
      </p:pic>
      <p:sp>
        <p:nvSpPr>
          <p:cNvPr id="9" name="Oval 8"/>
          <p:cNvSpPr/>
          <p:nvPr/>
        </p:nvSpPr>
        <p:spPr>
          <a:xfrm>
            <a:off x="3429000" y="1905000"/>
            <a:ext cx="11430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9" name="Picture 3" descr="C:\Users\CR Swim Club B\AppData\Local\Microsoft\Windows\Temporary Internet Files\Content.IE5\KN9U8T6O\Smiley-Face_click[1].jpg"/>
          <p:cNvPicPr>
            <a:picLocks noChangeAspect="1" noChangeArrowheads="1"/>
          </p:cNvPicPr>
          <p:nvPr/>
        </p:nvPicPr>
        <p:blipFill>
          <a:blip r:embed="rId3"/>
          <a:srcRect/>
          <a:stretch>
            <a:fillRect/>
          </a:stretch>
        </p:blipFill>
        <p:spPr bwMode="auto">
          <a:xfrm>
            <a:off x="914400" y="4191000"/>
            <a:ext cx="1666874" cy="166687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60</a:t>
            </a:fld>
            <a:endParaRPr lang="en-US" sz="2800" dirty="0">
              <a:solidFill>
                <a:schemeClr val="bg1"/>
              </a:solidFill>
            </a:endParaRPr>
          </a:p>
        </p:txBody>
      </p:sp>
      <p:sp>
        <p:nvSpPr>
          <p:cNvPr id="9" name="Rectangle 8"/>
          <p:cNvSpPr/>
          <p:nvPr/>
        </p:nvSpPr>
        <p:spPr>
          <a:xfrm>
            <a:off x="1447800" y="1371600"/>
            <a:ext cx="5943600" cy="1107996"/>
          </a:xfrm>
          <a:prstGeom prst="rect">
            <a:avLst/>
          </a:prstGeom>
          <a:noFill/>
        </p:spPr>
        <p:txBody>
          <a:bodyPr wrap="square" lIns="91440" tIns="45720" rIns="91440" bIns="45720">
            <a:spAutoFit/>
          </a:bodyPr>
          <a:lstStyle/>
          <a:p>
            <a:pPr algn="ctr"/>
            <a:r>
              <a:rPr lang="en-US" sz="6000" b="1"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Questions</a:t>
            </a:r>
            <a:r>
              <a:rPr lang="en-US" sz="6600" b="1"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a:t>
            </a:r>
            <a:endParaRPr lang="en-US" sz="6600" b="1"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pic>
        <p:nvPicPr>
          <p:cNvPr id="21506" name="Picture 2" descr="C:\Users\CR Swim Club B\AppData\Local\Microsoft\Windows\Temporary Internet Files\Content.IE5\CZRZ2QGQ\Ask-questions[1].jpg"/>
          <p:cNvPicPr>
            <a:picLocks noChangeAspect="1" noChangeArrowheads="1"/>
          </p:cNvPicPr>
          <p:nvPr/>
        </p:nvPicPr>
        <p:blipFill>
          <a:blip r:embed="rId2"/>
          <a:srcRect/>
          <a:stretch>
            <a:fillRect/>
          </a:stretch>
        </p:blipFill>
        <p:spPr bwMode="auto">
          <a:xfrm>
            <a:off x="5181600" y="2971800"/>
            <a:ext cx="1905000" cy="2177143"/>
          </a:xfrm>
          <a:prstGeom prst="rect">
            <a:avLst/>
          </a:prstGeom>
          <a:noFill/>
        </p:spPr>
      </p:pic>
      <p:pic>
        <p:nvPicPr>
          <p:cNvPr id="21507" name="Picture 3" descr="C:\Users\CR Swim Club B\AppData\Local\Microsoft\Windows\Temporary Internet Files\Content.IE5\WEFSTRZM\questions[1].gif"/>
          <p:cNvPicPr>
            <a:picLocks noChangeAspect="1" noChangeArrowheads="1"/>
          </p:cNvPicPr>
          <p:nvPr/>
        </p:nvPicPr>
        <p:blipFill>
          <a:blip r:embed="rId3"/>
          <a:srcRect/>
          <a:stretch>
            <a:fillRect/>
          </a:stretch>
        </p:blipFill>
        <p:spPr bwMode="auto">
          <a:xfrm>
            <a:off x="1752599" y="2971801"/>
            <a:ext cx="2370437" cy="2139174"/>
          </a:xfrm>
          <a:prstGeom prst="rect">
            <a:avLst/>
          </a:prstGeom>
          <a:noFill/>
        </p:spPr>
      </p:pic>
      <p:sp>
        <p:nvSpPr>
          <p:cNvPr id="12" name="Title 1"/>
          <p:cNvSpPr txBox="1">
            <a:spLocks/>
          </p:cNvSpPr>
          <p:nvPr/>
        </p:nvSpPr>
        <p:spPr>
          <a:xfrm>
            <a:off x="990600" y="5715000"/>
            <a:ext cx="7010400" cy="533400"/>
          </a:xfrm>
          <a:prstGeom prst="rect">
            <a:avLst/>
          </a:prstGeom>
          <a:noFill/>
          <a:ln>
            <a:noFill/>
          </a:ln>
        </p:spPr>
        <p:txBody>
          <a:bodyPr vert="horz" lIns="0" tIns="0" rIns="18288" bIns="0" anchor="ctr">
            <a:noAutofit/>
            <a:scene3d>
              <a:camera prst="orthographicFront"/>
              <a:lightRig rig="freezing" dir="t">
                <a:rot lat="0" lon="0" rev="5640000"/>
              </a:lightRig>
            </a:scene3d>
            <a:sp3d prstMaterial="flat">
              <a:bevelT w="38100" h="38100"/>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600" b="1" dirty="0" smtClean="0">
                <a:solidFill>
                  <a:schemeClr val="bg1"/>
                </a:solidFill>
                <a:effectLst>
                  <a:outerShdw blurRad="38100" dist="25400" dir="5400000" algn="tl" rotWithShape="0">
                    <a:srgbClr val="000000">
                      <a:alpha val="43000"/>
                    </a:srgbClr>
                  </a:outerShdw>
                </a:effectLst>
                <a:latin typeface="+mj-lt"/>
                <a:ea typeface="+mj-ea"/>
                <a:cs typeface="+mj-cs"/>
              </a:rPr>
              <a:t>Any questions, email Rich --- rtlawlor1@gmail.com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990600"/>
            <a:ext cx="8382000" cy="10668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Once you have selected ‘Save As’, you can rename the old meet to the new meet in this window</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7</a:t>
            </a:fld>
            <a:endParaRPr lang="en-US" sz="2800" dirty="0">
              <a:solidFill>
                <a:schemeClr val="bg1"/>
              </a:solidFill>
            </a:endParaRPr>
          </a:p>
        </p:txBody>
      </p:sp>
      <p:pic>
        <p:nvPicPr>
          <p:cNvPr id="21506" name="Picture 2" descr="C:\Users\CRSWIM~1\AppData\Local\Temp\SNAGHTML37142c.PNG"/>
          <p:cNvPicPr>
            <a:picLocks noChangeAspect="1" noChangeArrowheads="1"/>
          </p:cNvPicPr>
          <p:nvPr/>
        </p:nvPicPr>
        <p:blipFill>
          <a:blip r:embed="rId2"/>
          <a:srcRect/>
          <a:stretch>
            <a:fillRect/>
          </a:stretch>
        </p:blipFill>
        <p:spPr bwMode="auto">
          <a:xfrm>
            <a:off x="457200" y="2057400"/>
            <a:ext cx="8220075" cy="4133850"/>
          </a:xfrm>
          <a:prstGeom prst="rect">
            <a:avLst/>
          </a:prstGeom>
          <a:noFill/>
        </p:spPr>
      </p:pic>
      <p:sp>
        <p:nvSpPr>
          <p:cNvPr id="9" name="Oval 8"/>
          <p:cNvSpPr/>
          <p:nvPr/>
        </p:nvSpPr>
        <p:spPr>
          <a:xfrm>
            <a:off x="1524000" y="5257800"/>
            <a:ext cx="3276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381000" y="5562600"/>
            <a:ext cx="8382000" cy="1066800"/>
          </a:xfrm>
          <a:prstGeom prst="rect">
            <a:avLst/>
          </a:prstGeom>
          <a:noFill/>
          <a:ln>
            <a:noFill/>
          </a:ln>
        </p:spPr>
        <p:txBody>
          <a:bodyPr vert="horz" lIns="0" tIns="0" rIns="18288" bIns="0" anchor="t">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After entering your new meet name in the ‘File Name’ field, simply click ‘Open’!</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8</a:t>
            </a:fld>
            <a:endParaRPr lang="en-US" sz="2800" dirty="0">
              <a:solidFill>
                <a:schemeClr val="bg1"/>
              </a:solidFill>
            </a:endParaRPr>
          </a:p>
        </p:txBody>
      </p:sp>
      <p:pic>
        <p:nvPicPr>
          <p:cNvPr id="21506" name="Picture 2" descr="C:\Users\CRSWIM~1\AppData\Local\Temp\SNAGHTML37142c.PNG"/>
          <p:cNvPicPr>
            <a:picLocks noChangeAspect="1" noChangeArrowheads="1"/>
          </p:cNvPicPr>
          <p:nvPr/>
        </p:nvPicPr>
        <p:blipFill>
          <a:blip r:embed="rId2"/>
          <a:srcRect/>
          <a:stretch>
            <a:fillRect/>
          </a:stretch>
        </p:blipFill>
        <p:spPr bwMode="auto">
          <a:xfrm>
            <a:off x="457200" y="1219200"/>
            <a:ext cx="8220075" cy="4133850"/>
          </a:xfrm>
          <a:prstGeom prst="rect">
            <a:avLst/>
          </a:prstGeom>
          <a:noFill/>
        </p:spPr>
      </p:pic>
      <p:sp>
        <p:nvSpPr>
          <p:cNvPr id="9" name="Oval 8"/>
          <p:cNvSpPr/>
          <p:nvPr/>
        </p:nvSpPr>
        <p:spPr>
          <a:xfrm>
            <a:off x="6172200" y="4648200"/>
            <a:ext cx="1752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851648" cy="914400"/>
          </a:xfrm>
        </p:spPr>
        <p:txBody>
          <a:bodyPr anchor="ctr"/>
          <a:lstStyle/>
          <a:p>
            <a:pPr algn="ctr"/>
            <a:r>
              <a:rPr lang="en-US" dirty="0" smtClean="0">
                <a:solidFill>
                  <a:schemeClr val="tx1"/>
                </a:solidFill>
              </a:rPr>
              <a:t>Meet Manager 101</a:t>
            </a:r>
            <a:endParaRPr lang="en-US" dirty="0">
              <a:solidFill>
                <a:schemeClr val="tx1"/>
              </a:solidFill>
            </a:endParaRPr>
          </a:p>
        </p:txBody>
      </p:sp>
      <p:sp>
        <p:nvSpPr>
          <p:cNvPr id="4" name="Title 1"/>
          <p:cNvSpPr txBox="1">
            <a:spLocks/>
          </p:cNvSpPr>
          <p:nvPr/>
        </p:nvSpPr>
        <p:spPr>
          <a:xfrm>
            <a:off x="152400" y="1295400"/>
            <a:ext cx="8839200" cy="13716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Notice MM has changed the name of the current database to the name you entered on the ‘Save As’ screen</a:t>
            </a:r>
          </a:p>
        </p:txBody>
      </p:sp>
      <p:sp>
        <p:nvSpPr>
          <p:cNvPr id="10" name="Slide Number Placeholder 9"/>
          <p:cNvSpPr>
            <a:spLocks noGrp="1"/>
          </p:cNvSpPr>
          <p:nvPr>
            <p:ph type="sldNum" sz="quarter" idx="12"/>
          </p:nvPr>
        </p:nvSpPr>
        <p:spPr>
          <a:xfrm>
            <a:off x="8077200" y="6172200"/>
            <a:ext cx="762000" cy="365125"/>
          </a:xfrm>
        </p:spPr>
        <p:txBody>
          <a:bodyPr/>
          <a:lstStyle/>
          <a:p>
            <a:fld id="{45B681C9-8D19-432B-97F2-B77BBAC61B02}" type="slidenum">
              <a:rPr lang="en-US" sz="2800" smtClean="0">
                <a:solidFill>
                  <a:schemeClr val="bg1"/>
                </a:solidFill>
              </a:rPr>
              <a:pPr/>
              <a:t>9</a:t>
            </a:fld>
            <a:endParaRPr lang="en-US" sz="2800" dirty="0">
              <a:solidFill>
                <a:schemeClr val="bg1"/>
              </a:solidFill>
            </a:endParaRPr>
          </a:p>
        </p:txBody>
      </p:sp>
      <p:sp>
        <p:nvSpPr>
          <p:cNvPr id="8" name="Title 1"/>
          <p:cNvSpPr txBox="1">
            <a:spLocks/>
          </p:cNvSpPr>
          <p:nvPr/>
        </p:nvSpPr>
        <p:spPr>
          <a:xfrm>
            <a:off x="152400" y="4724400"/>
            <a:ext cx="8839200" cy="1447800"/>
          </a:xfrm>
          <a:prstGeom prst="rect">
            <a:avLst/>
          </a:prstGeom>
          <a:noFill/>
          <a:ln>
            <a:noFill/>
          </a:ln>
        </p:spPr>
        <p:txBody>
          <a:bodyPr vert="horz" lIns="0" tIns="0" rIns="18288" bIns="0" anchor="ctr">
            <a:norm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You will need to be aware of the database title at all times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bg1"/>
                </a:solidFill>
                <a:effectLst>
                  <a:outerShdw blurRad="38100" dist="25400" dir="5400000" algn="tl" rotWithShape="0">
                    <a:srgbClr val="000000">
                      <a:alpha val="43000"/>
                    </a:srgbClr>
                  </a:outerShdw>
                </a:effectLst>
                <a:latin typeface="+mj-lt"/>
                <a:ea typeface="+mj-ea"/>
                <a:cs typeface="+mj-cs"/>
              </a:rPr>
              <a:t>Check it often!!</a:t>
            </a:r>
          </a:p>
        </p:txBody>
      </p:sp>
      <p:pic>
        <p:nvPicPr>
          <p:cNvPr id="23554" name="Picture 2"/>
          <p:cNvPicPr>
            <a:picLocks noChangeAspect="1" noChangeArrowheads="1"/>
          </p:cNvPicPr>
          <p:nvPr/>
        </p:nvPicPr>
        <p:blipFill>
          <a:blip r:embed="rId2"/>
          <a:srcRect/>
          <a:stretch>
            <a:fillRect/>
          </a:stretch>
        </p:blipFill>
        <p:spPr bwMode="auto">
          <a:xfrm>
            <a:off x="120714" y="3048000"/>
            <a:ext cx="8900976" cy="1066800"/>
          </a:xfrm>
          <a:prstGeom prst="rect">
            <a:avLst/>
          </a:prstGeom>
          <a:noFill/>
          <a:ln w="9525">
            <a:noFill/>
            <a:miter lim="800000"/>
            <a:headEnd/>
            <a:tailEnd/>
          </a:ln>
          <a:effectLst/>
        </p:spPr>
      </p:pic>
      <p:sp>
        <p:nvSpPr>
          <p:cNvPr id="9" name="Oval 8"/>
          <p:cNvSpPr/>
          <p:nvPr/>
        </p:nvSpPr>
        <p:spPr>
          <a:xfrm>
            <a:off x="1600200" y="2743200"/>
            <a:ext cx="75438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611</TotalTime>
  <Words>2171</Words>
  <Application>Microsoft Office PowerPoint</Application>
  <PresentationFormat>On-screen Show (4:3)</PresentationFormat>
  <Paragraphs>309</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Flow</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lpstr>Meet Manager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 Swim Club B</dc:creator>
  <cp:lastModifiedBy>CR Swim Club B</cp:lastModifiedBy>
  <cp:revision>78</cp:revision>
  <dcterms:created xsi:type="dcterms:W3CDTF">2016-06-07T22:42:44Z</dcterms:created>
  <dcterms:modified xsi:type="dcterms:W3CDTF">2017-06-15T00:48:31Z</dcterms:modified>
</cp:coreProperties>
</file>